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8" r:id="rId3"/>
    <p:sldId id="259" r:id="rId4"/>
    <p:sldId id="297" r:id="rId5"/>
    <p:sldId id="264" r:id="rId6"/>
    <p:sldId id="261" r:id="rId7"/>
    <p:sldId id="262" r:id="rId8"/>
    <p:sldId id="263" r:id="rId9"/>
    <p:sldId id="298" r:id="rId10"/>
    <p:sldId id="266" r:id="rId11"/>
    <p:sldId id="265" r:id="rId12"/>
    <p:sldId id="299" r:id="rId13"/>
    <p:sldId id="267" r:id="rId14"/>
    <p:sldId id="268" r:id="rId15"/>
    <p:sldId id="269" r:id="rId16"/>
    <p:sldId id="270" r:id="rId17"/>
    <p:sldId id="271" r:id="rId18"/>
    <p:sldId id="300" r:id="rId19"/>
    <p:sldId id="273" r:id="rId20"/>
    <p:sldId id="272" r:id="rId21"/>
    <p:sldId id="274" r:id="rId22"/>
    <p:sldId id="277" r:id="rId23"/>
    <p:sldId id="278" r:id="rId24"/>
    <p:sldId id="279" r:id="rId25"/>
    <p:sldId id="281" r:id="rId26"/>
    <p:sldId id="282" r:id="rId27"/>
    <p:sldId id="283" r:id="rId28"/>
    <p:sldId id="284" r:id="rId29"/>
    <p:sldId id="287" r:id="rId30"/>
    <p:sldId id="286" r:id="rId31"/>
    <p:sldId id="288" r:id="rId32"/>
    <p:sldId id="289" r:id="rId33"/>
    <p:sldId id="291" r:id="rId34"/>
    <p:sldId id="295" r:id="rId35"/>
    <p:sldId id="292" r:id="rId36"/>
    <p:sldId id="296" r:id="rId37"/>
    <p:sldId id="293" r:id="rId38"/>
    <p:sldId id="294" r:id="rId39"/>
    <p:sldId id="260"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500"/>
    <a:srgbClr val="00E795"/>
    <a:srgbClr val="5E3EFF"/>
    <a:srgbClr val="DB0000"/>
    <a:srgbClr val="EC6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3819" autoAdjust="0"/>
  </p:normalViewPr>
  <p:slideViewPr>
    <p:cSldViewPr snapToGrid="0">
      <p:cViewPr varScale="1">
        <p:scale>
          <a:sx n="120" d="100"/>
          <a:sy n="120" d="100"/>
        </p:scale>
        <p:origin x="200"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591839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627493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478712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786567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509564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3155837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141596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568884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109935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1802103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186455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318423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3223155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325168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59243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1841762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99521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868452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3670428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1335117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496595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1377237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12297080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779062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347983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482454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3903698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563859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1971818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1712960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1595507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2786464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119370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600620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uFillTx/>
            </a:endParaRPr>
          </a:p>
        </p:txBody>
      </p:sp>
    </p:spTree>
    <p:extLst>
      <p:ext uri="{BB962C8B-B14F-4D97-AF65-F5344CB8AC3E}">
        <p14:creationId xmlns:p14="http://schemas.microsoft.com/office/powerpoint/2010/main" val="389117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uFillTx/>
              </a:defRPr>
            </a:lvl1pPr>
            <a:lvl2pPr lvl="1" algn="ctr">
              <a:spcBef>
                <a:spcPts val="0"/>
              </a:spcBef>
              <a:spcAft>
                <a:spcPts val="0"/>
              </a:spcAft>
              <a:buSzPts val="5200"/>
              <a:buNone/>
              <a:defRPr sz="5200">
                <a:uFillTx/>
              </a:defRPr>
            </a:lvl2pPr>
            <a:lvl3pPr lvl="2" algn="ctr">
              <a:spcBef>
                <a:spcPts val="0"/>
              </a:spcBef>
              <a:spcAft>
                <a:spcPts val="0"/>
              </a:spcAft>
              <a:buSzPts val="5200"/>
              <a:buNone/>
              <a:defRPr sz="5200">
                <a:uFillTx/>
              </a:defRPr>
            </a:lvl3pPr>
            <a:lvl4pPr lvl="3" algn="ctr">
              <a:spcBef>
                <a:spcPts val="0"/>
              </a:spcBef>
              <a:spcAft>
                <a:spcPts val="0"/>
              </a:spcAft>
              <a:buSzPts val="5200"/>
              <a:buNone/>
              <a:defRPr sz="5200">
                <a:uFillTx/>
              </a:defRPr>
            </a:lvl4pPr>
            <a:lvl5pPr lvl="4" algn="ctr">
              <a:spcBef>
                <a:spcPts val="0"/>
              </a:spcBef>
              <a:spcAft>
                <a:spcPts val="0"/>
              </a:spcAft>
              <a:buSzPts val="5200"/>
              <a:buNone/>
              <a:defRPr sz="5200">
                <a:uFillTx/>
              </a:defRPr>
            </a:lvl5pPr>
            <a:lvl6pPr lvl="5" algn="ctr">
              <a:spcBef>
                <a:spcPts val="0"/>
              </a:spcBef>
              <a:spcAft>
                <a:spcPts val="0"/>
              </a:spcAft>
              <a:buSzPts val="5200"/>
              <a:buNone/>
              <a:defRPr sz="5200">
                <a:uFillTx/>
              </a:defRPr>
            </a:lvl6pPr>
            <a:lvl7pPr lvl="6" algn="ctr">
              <a:spcBef>
                <a:spcPts val="0"/>
              </a:spcBef>
              <a:spcAft>
                <a:spcPts val="0"/>
              </a:spcAft>
              <a:buSzPts val="5200"/>
              <a:buNone/>
              <a:defRPr sz="5200">
                <a:uFillTx/>
              </a:defRPr>
            </a:lvl7pPr>
            <a:lvl8pPr lvl="7" algn="ctr">
              <a:spcBef>
                <a:spcPts val="0"/>
              </a:spcBef>
              <a:spcAft>
                <a:spcPts val="0"/>
              </a:spcAft>
              <a:buSzPts val="5200"/>
              <a:buNone/>
              <a:defRPr sz="5200">
                <a:uFillTx/>
              </a:defRPr>
            </a:lvl8pPr>
            <a:lvl9pPr lvl="8" algn="ctr">
              <a:spcBef>
                <a:spcPts val="0"/>
              </a:spcBef>
              <a:spcAft>
                <a:spcPts val="0"/>
              </a:spcAft>
              <a:buSzPts val="5200"/>
              <a:buNone/>
              <a:defRPr sz="5200">
                <a:uFillTx/>
              </a:defRPr>
            </a:lvl9pPr>
          </a:lstStyle>
          <a:p>
            <a:endParaRPr>
              <a:uFillTx/>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uFillTx/>
              </a:defRPr>
            </a:lvl1pPr>
            <a:lvl2pPr lvl="1" algn="ctr">
              <a:lnSpc>
                <a:spcPct val="100000"/>
              </a:lnSpc>
              <a:spcBef>
                <a:spcPts val="0"/>
              </a:spcBef>
              <a:spcAft>
                <a:spcPts val="0"/>
              </a:spcAft>
              <a:buSzPts val="2800"/>
              <a:buNone/>
              <a:defRPr sz="2800">
                <a:uFillTx/>
              </a:defRPr>
            </a:lvl2pPr>
            <a:lvl3pPr lvl="2" algn="ctr">
              <a:lnSpc>
                <a:spcPct val="100000"/>
              </a:lnSpc>
              <a:spcBef>
                <a:spcPts val="0"/>
              </a:spcBef>
              <a:spcAft>
                <a:spcPts val="0"/>
              </a:spcAft>
              <a:buSzPts val="2800"/>
              <a:buNone/>
              <a:defRPr sz="2800">
                <a:uFillTx/>
              </a:defRPr>
            </a:lvl3pPr>
            <a:lvl4pPr lvl="3" algn="ctr">
              <a:lnSpc>
                <a:spcPct val="100000"/>
              </a:lnSpc>
              <a:spcBef>
                <a:spcPts val="0"/>
              </a:spcBef>
              <a:spcAft>
                <a:spcPts val="0"/>
              </a:spcAft>
              <a:buSzPts val="2800"/>
              <a:buNone/>
              <a:defRPr sz="2800">
                <a:uFillTx/>
              </a:defRPr>
            </a:lvl4pPr>
            <a:lvl5pPr lvl="4" algn="ctr">
              <a:lnSpc>
                <a:spcPct val="100000"/>
              </a:lnSpc>
              <a:spcBef>
                <a:spcPts val="0"/>
              </a:spcBef>
              <a:spcAft>
                <a:spcPts val="0"/>
              </a:spcAft>
              <a:buSzPts val="2800"/>
              <a:buNone/>
              <a:defRPr sz="2800">
                <a:uFillTx/>
              </a:defRPr>
            </a:lvl5pPr>
            <a:lvl6pPr lvl="5" algn="ctr">
              <a:lnSpc>
                <a:spcPct val="100000"/>
              </a:lnSpc>
              <a:spcBef>
                <a:spcPts val="0"/>
              </a:spcBef>
              <a:spcAft>
                <a:spcPts val="0"/>
              </a:spcAft>
              <a:buSzPts val="2800"/>
              <a:buNone/>
              <a:defRPr sz="2800">
                <a:uFillTx/>
              </a:defRPr>
            </a:lvl6pPr>
            <a:lvl7pPr lvl="6" algn="ctr">
              <a:lnSpc>
                <a:spcPct val="100000"/>
              </a:lnSpc>
              <a:spcBef>
                <a:spcPts val="0"/>
              </a:spcBef>
              <a:spcAft>
                <a:spcPts val="0"/>
              </a:spcAft>
              <a:buSzPts val="2800"/>
              <a:buNone/>
              <a:defRPr sz="2800">
                <a:uFillTx/>
              </a:defRPr>
            </a:lvl7pPr>
            <a:lvl8pPr lvl="7" algn="ctr">
              <a:lnSpc>
                <a:spcPct val="100000"/>
              </a:lnSpc>
              <a:spcBef>
                <a:spcPts val="0"/>
              </a:spcBef>
              <a:spcAft>
                <a:spcPts val="0"/>
              </a:spcAft>
              <a:buSzPts val="2800"/>
              <a:buNone/>
              <a:defRPr sz="2800">
                <a:uFillTx/>
              </a:defRPr>
            </a:lvl8pPr>
            <a:lvl9pPr lvl="8" algn="ctr">
              <a:lnSpc>
                <a:spcPct val="100000"/>
              </a:lnSpc>
              <a:spcBef>
                <a:spcPts val="0"/>
              </a:spcBef>
              <a:spcAft>
                <a:spcPts val="0"/>
              </a:spcAft>
              <a:buSzPts val="2800"/>
              <a:buNone/>
              <a:defRPr sz="2800">
                <a:uFillTx/>
              </a:defRPr>
            </a:lvl9pPr>
          </a:lstStyle>
          <a:p>
            <a:endParaRPr>
              <a:uFillTx/>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uFillTx/>
              </a:defRPr>
            </a:lvl1pPr>
            <a:lvl2pPr lvl="1" algn="ctr">
              <a:spcBef>
                <a:spcPts val="0"/>
              </a:spcBef>
              <a:spcAft>
                <a:spcPts val="0"/>
              </a:spcAft>
              <a:buSzPts val="12000"/>
              <a:buNone/>
              <a:defRPr sz="12000">
                <a:uFillTx/>
              </a:defRPr>
            </a:lvl2pPr>
            <a:lvl3pPr lvl="2" algn="ctr">
              <a:spcBef>
                <a:spcPts val="0"/>
              </a:spcBef>
              <a:spcAft>
                <a:spcPts val="0"/>
              </a:spcAft>
              <a:buSzPts val="12000"/>
              <a:buNone/>
              <a:defRPr sz="12000">
                <a:uFillTx/>
              </a:defRPr>
            </a:lvl3pPr>
            <a:lvl4pPr lvl="3" algn="ctr">
              <a:spcBef>
                <a:spcPts val="0"/>
              </a:spcBef>
              <a:spcAft>
                <a:spcPts val="0"/>
              </a:spcAft>
              <a:buSzPts val="12000"/>
              <a:buNone/>
              <a:defRPr sz="12000">
                <a:uFillTx/>
              </a:defRPr>
            </a:lvl4pPr>
            <a:lvl5pPr lvl="4" algn="ctr">
              <a:spcBef>
                <a:spcPts val="0"/>
              </a:spcBef>
              <a:spcAft>
                <a:spcPts val="0"/>
              </a:spcAft>
              <a:buSzPts val="12000"/>
              <a:buNone/>
              <a:defRPr sz="12000">
                <a:uFillTx/>
              </a:defRPr>
            </a:lvl5pPr>
            <a:lvl6pPr lvl="5" algn="ctr">
              <a:spcBef>
                <a:spcPts val="0"/>
              </a:spcBef>
              <a:spcAft>
                <a:spcPts val="0"/>
              </a:spcAft>
              <a:buSzPts val="12000"/>
              <a:buNone/>
              <a:defRPr sz="12000">
                <a:uFillTx/>
              </a:defRPr>
            </a:lvl6pPr>
            <a:lvl7pPr lvl="6" algn="ctr">
              <a:spcBef>
                <a:spcPts val="0"/>
              </a:spcBef>
              <a:spcAft>
                <a:spcPts val="0"/>
              </a:spcAft>
              <a:buSzPts val="12000"/>
              <a:buNone/>
              <a:defRPr sz="12000">
                <a:uFillTx/>
              </a:defRPr>
            </a:lvl7pPr>
            <a:lvl8pPr lvl="7" algn="ctr">
              <a:spcBef>
                <a:spcPts val="0"/>
              </a:spcBef>
              <a:spcAft>
                <a:spcPts val="0"/>
              </a:spcAft>
              <a:buSzPts val="12000"/>
              <a:buNone/>
              <a:defRPr sz="12000">
                <a:uFillTx/>
              </a:defRPr>
            </a:lvl8pPr>
            <a:lvl9pPr lvl="8" algn="ctr">
              <a:spcBef>
                <a:spcPts val="0"/>
              </a:spcBef>
              <a:spcAft>
                <a:spcPts val="0"/>
              </a:spcAft>
              <a:buSzPts val="12000"/>
              <a:buNone/>
              <a:defRPr sz="12000">
                <a:uFillTx/>
              </a:defRPr>
            </a:lvl9pPr>
          </a:lstStyle>
          <a:p>
            <a:r>
              <a:rPr>
                <a:uFillTx/>
              </a:rP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uFillTx/>
              </a:defRPr>
            </a:lvl1pPr>
            <a:lvl2pPr marL="914400" lvl="1" indent="-317500" algn="ctr">
              <a:spcBef>
                <a:spcPts val="1600"/>
              </a:spcBef>
              <a:spcAft>
                <a:spcPts val="0"/>
              </a:spcAft>
              <a:buSzPts val="1400"/>
              <a:buChar char="○"/>
              <a:defRPr>
                <a:uFillTx/>
              </a:defRPr>
            </a:lvl2pPr>
            <a:lvl3pPr marL="1371600" lvl="2" indent="-317500" algn="ctr">
              <a:spcBef>
                <a:spcPts val="1600"/>
              </a:spcBef>
              <a:spcAft>
                <a:spcPts val="0"/>
              </a:spcAft>
              <a:buSzPts val="1400"/>
              <a:buChar char="■"/>
              <a:defRPr>
                <a:uFillTx/>
              </a:defRPr>
            </a:lvl3pPr>
            <a:lvl4pPr marL="1828800" lvl="3" indent="-317500" algn="ctr">
              <a:spcBef>
                <a:spcPts val="1600"/>
              </a:spcBef>
              <a:spcAft>
                <a:spcPts val="0"/>
              </a:spcAft>
              <a:buSzPts val="1400"/>
              <a:buChar char="●"/>
              <a:defRPr>
                <a:uFillTx/>
              </a:defRPr>
            </a:lvl4pPr>
            <a:lvl5pPr marL="2286000" lvl="4" indent="-317500" algn="ctr">
              <a:spcBef>
                <a:spcPts val="1600"/>
              </a:spcBef>
              <a:spcAft>
                <a:spcPts val="0"/>
              </a:spcAft>
              <a:buSzPts val="1400"/>
              <a:buChar char="○"/>
              <a:defRPr>
                <a:uFillTx/>
              </a:defRPr>
            </a:lvl5pPr>
            <a:lvl6pPr marL="2743200" lvl="5" indent="-317500" algn="ctr">
              <a:spcBef>
                <a:spcPts val="1600"/>
              </a:spcBef>
              <a:spcAft>
                <a:spcPts val="0"/>
              </a:spcAft>
              <a:buSzPts val="1400"/>
              <a:buChar char="■"/>
              <a:defRPr>
                <a:uFillTx/>
              </a:defRPr>
            </a:lvl6pPr>
            <a:lvl7pPr marL="3200400" lvl="6" indent="-317500" algn="ctr">
              <a:spcBef>
                <a:spcPts val="1600"/>
              </a:spcBef>
              <a:spcAft>
                <a:spcPts val="0"/>
              </a:spcAft>
              <a:buSzPts val="1400"/>
              <a:buChar char="●"/>
              <a:defRPr>
                <a:uFillTx/>
              </a:defRPr>
            </a:lvl7pPr>
            <a:lvl8pPr marL="3657600" lvl="7" indent="-317500" algn="ctr">
              <a:spcBef>
                <a:spcPts val="1600"/>
              </a:spcBef>
              <a:spcAft>
                <a:spcPts val="0"/>
              </a:spcAft>
              <a:buSzPts val="1400"/>
              <a:buChar char="○"/>
              <a:defRPr>
                <a:uFillTx/>
              </a:defRPr>
            </a:lvl8pPr>
            <a:lvl9pPr marL="4114800" lvl="8" indent="-317500" algn="ctr">
              <a:spcBef>
                <a:spcPts val="1600"/>
              </a:spcBef>
              <a:spcAft>
                <a:spcPts val="1600"/>
              </a:spcAft>
              <a:buSzPts val="1400"/>
              <a:buChar char="■"/>
              <a:defRPr>
                <a:uFillTx/>
              </a:defRPr>
            </a:lvl9pPr>
          </a:lstStyle>
          <a:p>
            <a:endParaRPr>
              <a:uFillTx/>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uFillTx/>
              </a:defRPr>
            </a:lvl1pPr>
            <a:lvl2pPr lvl="1" algn="ctr">
              <a:spcBef>
                <a:spcPts val="0"/>
              </a:spcBef>
              <a:spcAft>
                <a:spcPts val="0"/>
              </a:spcAft>
              <a:buSzPts val="3600"/>
              <a:buNone/>
              <a:defRPr sz="3600">
                <a:uFillTx/>
              </a:defRPr>
            </a:lvl2pPr>
            <a:lvl3pPr lvl="2" algn="ctr">
              <a:spcBef>
                <a:spcPts val="0"/>
              </a:spcBef>
              <a:spcAft>
                <a:spcPts val="0"/>
              </a:spcAft>
              <a:buSzPts val="3600"/>
              <a:buNone/>
              <a:defRPr sz="3600">
                <a:uFillTx/>
              </a:defRPr>
            </a:lvl3pPr>
            <a:lvl4pPr lvl="3" algn="ctr">
              <a:spcBef>
                <a:spcPts val="0"/>
              </a:spcBef>
              <a:spcAft>
                <a:spcPts val="0"/>
              </a:spcAft>
              <a:buSzPts val="3600"/>
              <a:buNone/>
              <a:defRPr sz="3600">
                <a:uFillTx/>
              </a:defRPr>
            </a:lvl4pPr>
            <a:lvl5pPr lvl="4" algn="ctr">
              <a:spcBef>
                <a:spcPts val="0"/>
              </a:spcBef>
              <a:spcAft>
                <a:spcPts val="0"/>
              </a:spcAft>
              <a:buSzPts val="3600"/>
              <a:buNone/>
              <a:defRPr sz="3600">
                <a:uFillTx/>
              </a:defRPr>
            </a:lvl5pPr>
            <a:lvl6pPr lvl="5" algn="ctr">
              <a:spcBef>
                <a:spcPts val="0"/>
              </a:spcBef>
              <a:spcAft>
                <a:spcPts val="0"/>
              </a:spcAft>
              <a:buSzPts val="3600"/>
              <a:buNone/>
              <a:defRPr sz="3600">
                <a:uFillTx/>
              </a:defRPr>
            </a:lvl6pPr>
            <a:lvl7pPr lvl="6" algn="ctr">
              <a:spcBef>
                <a:spcPts val="0"/>
              </a:spcBef>
              <a:spcAft>
                <a:spcPts val="0"/>
              </a:spcAft>
              <a:buSzPts val="3600"/>
              <a:buNone/>
              <a:defRPr sz="3600">
                <a:uFillTx/>
              </a:defRPr>
            </a:lvl7pPr>
            <a:lvl8pPr lvl="7" algn="ctr">
              <a:spcBef>
                <a:spcPts val="0"/>
              </a:spcBef>
              <a:spcAft>
                <a:spcPts val="0"/>
              </a:spcAft>
              <a:buSzPts val="3600"/>
              <a:buNone/>
              <a:defRPr sz="3600">
                <a:uFillTx/>
              </a:defRPr>
            </a:lvl8pPr>
            <a:lvl9pPr lvl="8" algn="ctr">
              <a:spcBef>
                <a:spcPts val="0"/>
              </a:spcBef>
              <a:spcAft>
                <a:spcPts val="0"/>
              </a:spcAft>
              <a:buSzPts val="3600"/>
              <a:buNone/>
              <a:defRPr sz="3600">
                <a:uFillTx/>
              </a:defRPr>
            </a:lvl9pPr>
          </a:lstStyle>
          <a:p>
            <a:endParaRPr>
              <a:uFillTx/>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uFillTx/>
              </a:defRPr>
            </a:lvl1pPr>
            <a:lvl2pPr marL="914400" lvl="1" indent="-317500">
              <a:spcBef>
                <a:spcPts val="1600"/>
              </a:spcBef>
              <a:spcAft>
                <a:spcPts val="0"/>
              </a:spcAft>
              <a:buSzPts val="1400"/>
              <a:buChar char="○"/>
              <a:defRPr>
                <a:uFillTx/>
              </a:defRPr>
            </a:lvl2pPr>
            <a:lvl3pPr marL="1371600" lvl="2" indent="-317500">
              <a:spcBef>
                <a:spcPts val="1600"/>
              </a:spcBef>
              <a:spcAft>
                <a:spcPts val="0"/>
              </a:spcAft>
              <a:buSzPts val="1400"/>
              <a:buChar char="■"/>
              <a:defRPr>
                <a:uFillTx/>
              </a:defRPr>
            </a:lvl3pPr>
            <a:lvl4pPr marL="1828800" lvl="3" indent="-317500">
              <a:spcBef>
                <a:spcPts val="1600"/>
              </a:spcBef>
              <a:spcAft>
                <a:spcPts val="0"/>
              </a:spcAft>
              <a:buSzPts val="1400"/>
              <a:buChar char="●"/>
              <a:defRPr>
                <a:uFillTx/>
              </a:defRPr>
            </a:lvl4pPr>
            <a:lvl5pPr marL="2286000" lvl="4" indent="-317500">
              <a:spcBef>
                <a:spcPts val="1600"/>
              </a:spcBef>
              <a:spcAft>
                <a:spcPts val="0"/>
              </a:spcAft>
              <a:buSzPts val="1400"/>
              <a:buChar char="○"/>
              <a:defRPr>
                <a:uFillTx/>
              </a:defRPr>
            </a:lvl5pPr>
            <a:lvl6pPr marL="2743200" lvl="5" indent="-317500">
              <a:spcBef>
                <a:spcPts val="1600"/>
              </a:spcBef>
              <a:spcAft>
                <a:spcPts val="0"/>
              </a:spcAft>
              <a:buSzPts val="1400"/>
              <a:buChar char="■"/>
              <a:defRPr>
                <a:uFillTx/>
              </a:defRPr>
            </a:lvl6pPr>
            <a:lvl7pPr marL="3200400" lvl="6" indent="-317500">
              <a:spcBef>
                <a:spcPts val="1600"/>
              </a:spcBef>
              <a:spcAft>
                <a:spcPts val="0"/>
              </a:spcAft>
              <a:buSzPts val="1400"/>
              <a:buChar char="●"/>
              <a:defRPr>
                <a:uFillTx/>
              </a:defRPr>
            </a:lvl7pPr>
            <a:lvl8pPr marL="3657600" lvl="7" indent="-317500">
              <a:spcBef>
                <a:spcPts val="1600"/>
              </a:spcBef>
              <a:spcAft>
                <a:spcPts val="0"/>
              </a:spcAft>
              <a:buSzPts val="1400"/>
              <a:buChar char="○"/>
              <a:defRPr>
                <a:uFillTx/>
              </a:defRPr>
            </a:lvl8pPr>
            <a:lvl9pPr marL="4114800" lvl="8" indent="-317500">
              <a:spcBef>
                <a:spcPts val="1600"/>
              </a:spcBef>
              <a:spcAft>
                <a:spcPts val="1600"/>
              </a:spcAft>
              <a:buSzPts val="1400"/>
              <a:buChar char="■"/>
              <a:defRPr>
                <a:uFillTx/>
              </a:defRPr>
            </a:lvl9pPr>
          </a:lstStyle>
          <a:p>
            <a:endParaRPr>
              <a:uFillTx/>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uFillTx/>
              </a:defRPr>
            </a:lvl1pPr>
            <a:lvl2pPr lvl="1">
              <a:spcBef>
                <a:spcPts val="0"/>
              </a:spcBef>
              <a:spcAft>
                <a:spcPts val="0"/>
              </a:spcAft>
              <a:buSzPts val="2400"/>
              <a:buNone/>
              <a:defRPr sz="2400">
                <a:uFillTx/>
              </a:defRPr>
            </a:lvl2pPr>
            <a:lvl3pPr lvl="2">
              <a:spcBef>
                <a:spcPts val="0"/>
              </a:spcBef>
              <a:spcAft>
                <a:spcPts val="0"/>
              </a:spcAft>
              <a:buSzPts val="2400"/>
              <a:buNone/>
              <a:defRPr sz="2400">
                <a:uFillTx/>
              </a:defRPr>
            </a:lvl3pPr>
            <a:lvl4pPr lvl="3">
              <a:spcBef>
                <a:spcPts val="0"/>
              </a:spcBef>
              <a:spcAft>
                <a:spcPts val="0"/>
              </a:spcAft>
              <a:buSzPts val="2400"/>
              <a:buNone/>
              <a:defRPr sz="2400">
                <a:uFillTx/>
              </a:defRPr>
            </a:lvl4pPr>
            <a:lvl5pPr lvl="4">
              <a:spcBef>
                <a:spcPts val="0"/>
              </a:spcBef>
              <a:spcAft>
                <a:spcPts val="0"/>
              </a:spcAft>
              <a:buSzPts val="2400"/>
              <a:buNone/>
              <a:defRPr sz="2400">
                <a:uFillTx/>
              </a:defRPr>
            </a:lvl5pPr>
            <a:lvl6pPr lvl="5">
              <a:spcBef>
                <a:spcPts val="0"/>
              </a:spcBef>
              <a:spcAft>
                <a:spcPts val="0"/>
              </a:spcAft>
              <a:buSzPts val="2400"/>
              <a:buNone/>
              <a:defRPr sz="2400">
                <a:uFillTx/>
              </a:defRPr>
            </a:lvl6pPr>
            <a:lvl7pPr lvl="6">
              <a:spcBef>
                <a:spcPts val="0"/>
              </a:spcBef>
              <a:spcAft>
                <a:spcPts val="0"/>
              </a:spcAft>
              <a:buSzPts val="2400"/>
              <a:buNone/>
              <a:defRPr sz="2400">
                <a:uFillTx/>
              </a:defRPr>
            </a:lvl7pPr>
            <a:lvl8pPr lvl="7">
              <a:spcBef>
                <a:spcPts val="0"/>
              </a:spcBef>
              <a:spcAft>
                <a:spcPts val="0"/>
              </a:spcAft>
              <a:buSzPts val="2400"/>
              <a:buNone/>
              <a:defRPr sz="2400">
                <a:uFillTx/>
              </a:defRPr>
            </a:lvl8pPr>
            <a:lvl9pPr lvl="8">
              <a:spcBef>
                <a:spcPts val="0"/>
              </a:spcBef>
              <a:spcAft>
                <a:spcPts val="0"/>
              </a:spcAft>
              <a:buSzPts val="2400"/>
              <a:buNone/>
              <a:defRPr sz="2400">
                <a:uFillTx/>
              </a:defRPr>
            </a:lvl9pPr>
          </a:lstStyle>
          <a:p>
            <a:endParaRPr>
              <a:uFillTx/>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uFillTx/>
              </a:defRPr>
            </a:lvl1pPr>
            <a:lvl2pPr lvl="1">
              <a:spcBef>
                <a:spcPts val="0"/>
              </a:spcBef>
              <a:spcAft>
                <a:spcPts val="0"/>
              </a:spcAft>
              <a:buSzPts val="4800"/>
              <a:buNone/>
              <a:defRPr sz="4800">
                <a:uFillTx/>
              </a:defRPr>
            </a:lvl2pPr>
            <a:lvl3pPr lvl="2">
              <a:spcBef>
                <a:spcPts val="0"/>
              </a:spcBef>
              <a:spcAft>
                <a:spcPts val="0"/>
              </a:spcAft>
              <a:buSzPts val="4800"/>
              <a:buNone/>
              <a:defRPr sz="4800">
                <a:uFillTx/>
              </a:defRPr>
            </a:lvl3pPr>
            <a:lvl4pPr lvl="3">
              <a:spcBef>
                <a:spcPts val="0"/>
              </a:spcBef>
              <a:spcAft>
                <a:spcPts val="0"/>
              </a:spcAft>
              <a:buSzPts val="4800"/>
              <a:buNone/>
              <a:defRPr sz="4800">
                <a:uFillTx/>
              </a:defRPr>
            </a:lvl4pPr>
            <a:lvl5pPr lvl="4">
              <a:spcBef>
                <a:spcPts val="0"/>
              </a:spcBef>
              <a:spcAft>
                <a:spcPts val="0"/>
              </a:spcAft>
              <a:buSzPts val="4800"/>
              <a:buNone/>
              <a:defRPr sz="4800">
                <a:uFillTx/>
              </a:defRPr>
            </a:lvl5pPr>
            <a:lvl6pPr lvl="5">
              <a:spcBef>
                <a:spcPts val="0"/>
              </a:spcBef>
              <a:spcAft>
                <a:spcPts val="0"/>
              </a:spcAft>
              <a:buSzPts val="4800"/>
              <a:buNone/>
              <a:defRPr sz="4800">
                <a:uFillTx/>
              </a:defRPr>
            </a:lvl6pPr>
            <a:lvl7pPr lvl="6">
              <a:spcBef>
                <a:spcPts val="0"/>
              </a:spcBef>
              <a:spcAft>
                <a:spcPts val="0"/>
              </a:spcAft>
              <a:buSzPts val="4800"/>
              <a:buNone/>
              <a:defRPr sz="4800">
                <a:uFillTx/>
              </a:defRPr>
            </a:lvl7pPr>
            <a:lvl8pPr lvl="7">
              <a:spcBef>
                <a:spcPts val="0"/>
              </a:spcBef>
              <a:spcAft>
                <a:spcPts val="0"/>
              </a:spcAft>
              <a:buSzPts val="4800"/>
              <a:buNone/>
              <a:defRPr sz="4800">
                <a:uFillTx/>
              </a:defRPr>
            </a:lvl8pPr>
            <a:lvl9pPr lvl="8">
              <a:spcBef>
                <a:spcPts val="0"/>
              </a:spcBef>
              <a:spcAft>
                <a:spcPts val="0"/>
              </a:spcAft>
              <a:buSzPts val="4800"/>
              <a:buNone/>
              <a:defRPr sz="4800">
                <a:uFillTx/>
              </a:defRPr>
            </a:lvl9pPr>
          </a:lstStyle>
          <a:p>
            <a:endParaRPr>
              <a:uFillTx/>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_TITLE_AND_DESCRIPTION">
    <p:spTree>
      <p:nvGrpSpPr>
        <p:cNvPr id="1" name="Shape 35"/>
        <p:cNvGrpSpPr/>
        <p:nvPr/>
      </p:nvGrpSpPr>
      <p:grpSpPr>
        <a:xfrm>
          <a:off x="0" y="0"/>
          <a:ext cx="0" cy="0"/>
          <a:chOff x="0" y="0"/>
          <a:chExt cx="0" cy="0"/>
        </a:xfrm>
      </p:grpSpPr>
      <p:sp>
        <p:nvSpPr>
          <p:cNvPr id="36" name="Shape 36"/>
          <p:cNvSpPr>
            <a:spLocks/>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uFillTx/>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uFillTx/>
              </a:defRPr>
            </a:lvl1pPr>
            <a:lvl2pPr lvl="1" algn="ctr">
              <a:spcBef>
                <a:spcPts val="0"/>
              </a:spcBef>
              <a:spcAft>
                <a:spcPts val="0"/>
              </a:spcAft>
              <a:buSzPts val="4200"/>
              <a:buNone/>
              <a:defRPr sz="4200">
                <a:uFillTx/>
              </a:defRPr>
            </a:lvl2pPr>
            <a:lvl3pPr lvl="2" algn="ctr">
              <a:spcBef>
                <a:spcPts val="0"/>
              </a:spcBef>
              <a:spcAft>
                <a:spcPts val="0"/>
              </a:spcAft>
              <a:buSzPts val="4200"/>
              <a:buNone/>
              <a:defRPr sz="4200">
                <a:uFillTx/>
              </a:defRPr>
            </a:lvl3pPr>
            <a:lvl4pPr lvl="3" algn="ctr">
              <a:spcBef>
                <a:spcPts val="0"/>
              </a:spcBef>
              <a:spcAft>
                <a:spcPts val="0"/>
              </a:spcAft>
              <a:buSzPts val="4200"/>
              <a:buNone/>
              <a:defRPr sz="4200">
                <a:uFillTx/>
              </a:defRPr>
            </a:lvl4pPr>
            <a:lvl5pPr lvl="4" algn="ctr">
              <a:spcBef>
                <a:spcPts val="0"/>
              </a:spcBef>
              <a:spcAft>
                <a:spcPts val="0"/>
              </a:spcAft>
              <a:buSzPts val="4200"/>
              <a:buNone/>
              <a:defRPr sz="4200">
                <a:uFillTx/>
              </a:defRPr>
            </a:lvl5pPr>
            <a:lvl6pPr lvl="5" algn="ctr">
              <a:spcBef>
                <a:spcPts val="0"/>
              </a:spcBef>
              <a:spcAft>
                <a:spcPts val="0"/>
              </a:spcAft>
              <a:buSzPts val="4200"/>
              <a:buNone/>
              <a:defRPr sz="4200">
                <a:uFillTx/>
              </a:defRPr>
            </a:lvl6pPr>
            <a:lvl7pPr lvl="6" algn="ctr">
              <a:spcBef>
                <a:spcPts val="0"/>
              </a:spcBef>
              <a:spcAft>
                <a:spcPts val="0"/>
              </a:spcAft>
              <a:buSzPts val="4200"/>
              <a:buNone/>
              <a:defRPr sz="4200">
                <a:uFillTx/>
              </a:defRPr>
            </a:lvl7pPr>
            <a:lvl8pPr lvl="7" algn="ctr">
              <a:spcBef>
                <a:spcPts val="0"/>
              </a:spcBef>
              <a:spcAft>
                <a:spcPts val="0"/>
              </a:spcAft>
              <a:buSzPts val="4200"/>
              <a:buNone/>
              <a:defRPr sz="4200">
                <a:uFillTx/>
              </a:defRPr>
            </a:lvl8pPr>
            <a:lvl9pPr lvl="8" algn="ctr">
              <a:spcBef>
                <a:spcPts val="0"/>
              </a:spcBef>
              <a:spcAft>
                <a:spcPts val="0"/>
              </a:spcAft>
              <a:buSzPts val="4200"/>
              <a:buNone/>
              <a:defRPr sz="4200">
                <a:uFillTx/>
              </a:defRPr>
            </a:lvl9pPr>
          </a:lstStyle>
          <a:p>
            <a:endParaRPr>
              <a:uFillTx/>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uFillTx/>
              </a:defRPr>
            </a:lvl1pPr>
            <a:lvl2pPr lvl="1" algn="ctr">
              <a:lnSpc>
                <a:spcPct val="100000"/>
              </a:lnSpc>
              <a:spcBef>
                <a:spcPts val="0"/>
              </a:spcBef>
              <a:spcAft>
                <a:spcPts val="0"/>
              </a:spcAft>
              <a:buSzPts val="2100"/>
              <a:buNone/>
              <a:defRPr sz="2100">
                <a:uFillTx/>
              </a:defRPr>
            </a:lvl2pPr>
            <a:lvl3pPr lvl="2" algn="ctr">
              <a:lnSpc>
                <a:spcPct val="100000"/>
              </a:lnSpc>
              <a:spcBef>
                <a:spcPts val="0"/>
              </a:spcBef>
              <a:spcAft>
                <a:spcPts val="0"/>
              </a:spcAft>
              <a:buSzPts val="2100"/>
              <a:buNone/>
              <a:defRPr sz="2100">
                <a:uFillTx/>
              </a:defRPr>
            </a:lvl3pPr>
            <a:lvl4pPr lvl="3" algn="ctr">
              <a:lnSpc>
                <a:spcPct val="100000"/>
              </a:lnSpc>
              <a:spcBef>
                <a:spcPts val="0"/>
              </a:spcBef>
              <a:spcAft>
                <a:spcPts val="0"/>
              </a:spcAft>
              <a:buSzPts val="2100"/>
              <a:buNone/>
              <a:defRPr sz="2100">
                <a:uFillTx/>
              </a:defRPr>
            </a:lvl4pPr>
            <a:lvl5pPr lvl="4" algn="ctr">
              <a:lnSpc>
                <a:spcPct val="100000"/>
              </a:lnSpc>
              <a:spcBef>
                <a:spcPts val="0"/>
              </a:spcBef>
              <a:spcAft>
                <a:spcPts val="0"/>
              </a:spcAft>
              <a:buSzPts val="2100"/>
              <a:buNone/>
              <a:defRPr sz="2100">
                <a:uFillTx/>
              </a:defRPr>
            </a:lvl5pPr>
            <a:lvl6pPr lvl="5" algn="ctr">
              <a:lnSpc>
                <a:spcPct val="100000"/>
              </a:lnSpc>
              <a:spcBef>
                <a:spcPts val="0"/>
              </a:spcBef>
              <a:spcAft>
                <a:spcPts val="0"/>
              </a:spcAft>
              <a:buSzPts val="2100"/>
              <a:buNone/>
              <a:defRPr sz="2100">
                <a:uFillTx/>
              </a:defRPr>
            </a:lvl6pPr>
            <a:lvl7pPr lvl="6" algn="ctr">
              <a:lnSpc>
                <a:spcPct val="100000"/>
              </a:lnSpc>
              <a:spcBef>
                <a:spcPts val="0"/>
              </a:spcBef>
              <a:spcAft>
                <a:spcPts val="0"/>
              </a:spcAft>
              <a:buSzPts val="2100"/>
              <a:buNone/>
              <a:defRPr sz="2100">
                <a:uFillTx/>
              </a:defRPr>
            </a:lvl7pPr>
            <a:lvl8pPr lvl="7" algn="ctr">
              <a:lnSpc>
                <a:spcPct val="100000"/>
              </a:lnSpc>
              <a:spcBef>
                <a:spcPts val="0"/>
              </a:spcBef>
              <a:spcAft>
                <a:spcPts val="0"/>
              </a:spcAft>
              <a:buSzPts val="2100"/>
              <a:buNone/>
              <a:defRPr sz="2100">
                <a:uFillTx/>
              </a:defRPr>
            </a:lvl8pPr>
            <a:lvl9pPr lvl="8" algn="ctr">
              <a:lnSpc>
                <a:spcPct val="100000"/>
              </a:lnSpc>
              <a:spcBef>
                <a:spcPts val="0"/>
              </a:spcBef>
              <a:spcAft>
                <a:spcPts val="0"/>
              </a:spcAft>
              <a:buSzPts val="2100"/>
              <a:buNone/>
              <a:defRPr sz="2100">
                <a:uFillTx/>
              </a:defRPr>
            </a:lvl9pPr>
          </a:lstStyle>
          <a:p>
            <a:endParaRPr>
              <a:uFillTx/>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uFillTx/>
              </a:defRPr>
            </a:lvl1pPr>
            <a:lvl2pPr marL="914400" lvl="1" indent="-317500">
              <a:spcBef>
                <a:spcPts val="1600"/>
              </a:spcBef>
              <a:spcAft>
                <a:spcPts val="0"/>
              </a:spcAft>
              <a:buClr>
                <a:schemeClr val="dk1"/>
              </a:buClr>
              <a:buSzPts val="1400"/>
              <a:buChar char="○"/>
              <a:defRPr>
                <a:solidFill>
                  <a:schemeClr val="dk1"/>
                </a:solidFill>
                <a:uFillTx/>
              </a:defRPr>
            </a:lvl2pPr>
            <a:lvl3pPr marL="1371600" lvl="2" indent="-317500">
              <a:spcBef>
                <a:spcPts val="1600"/>
              </a:spcBef>
              <a:spcAft>
                <a:spcPts val="0"/>
              </a:spcAft>
              <a:buClr>
                <a:schemeClr val="dk1"/>
              </a:buClr>
              <a:buSzPts val="1400"/>
              <a:buChar char="■"/>
              <a:defRPr>
                <a:solidFill>
                  <a:schemeClr val="dk1"/>
                </a:solidFill>
                <a:uFillTx/>
              </a:defRPr>
            </a:lvl3pPr>
            <a:lvl4pPr marL="1828800" lvl="3" indent="-317500">
              <a:spcBef>
                <a:spcPts val="1600"/>
              </a:spcBef>
              <a:spcAft>
                <a:spcPts val="0"/>
              </a:spcAft>
              <a:buClr>
                <a:schemeClr val="dk1"/>
              </a:buClr>
              <a:buSzPts val="1400"/>
              <a:buChar char="●"/>
              <a:defRPr>
                <a:solidFill>
                  <a:schemeClr val="dk1"/>
                </a:solidFill>
                <a:uFillTx/>
              </a:defRPr>
            </a:lvl4pPr>
            <a:lvl5pPr marL="2286000" lvl="4" indent="-317500">
              <a:spcBef>
                <a:spcPts val="1600"/>
              </a:spcBef>
              <a:spcAft>
                <a:spcPts val="0"/>
              </a:spcAft>
              <a:buClr>
                <a:schemeClr val="dk1"/>
              </a:buClr>
              <a:buSzPts val="1400"/>
              <a:buChar char="○"/>
              <a:defRPr>
                <a:solidFill>
                  <a:schemeClr val="dk1"/>
                </a:solidFill>
                <a:uFillTx/>
              </a:defRPr>
            </a:lvl5pPr>
            <a:lvl6pPr marL="2743200" lvl="5" indent="-317500">
              <a:spcBef>
                <a:spcPts val="1600"/>
              </a:spcBef>
              <a:spcAft>
                <a:spcPts val="0"/>
              </a:spcAft>
              <a:buClr>
                <a:schemeClr val="dk1"/>
              </a:buClr>
              <a:buSzPts val="1400"/>
              <a:buChar char="■"/>
              <a:defRPr>
                <a:solidFill>
                  <a:schemeClr val="dk1"/>
                </a:solidFill>
                <a:uFillTx/>
              </a:defRPr>
            </a:lvl6pPr>
            <a:lvl7pPr marL="3200400" lvl="6" indent="-317500">
              <a:spcBef>
                <a:spcPts val="1600"/>
              </a:spcBef>
              <a:spcAft>
                <a:spcPts val="0"/>
              </a:spcAft>
              <a:buClr>
                <a:schemeClr val="dk1"/>
              </a:buClr>
              <a:buSzPts val="1400"/>
              <a:buChar char="●"/>
              <a:defRPr>
                <a:solidFill>
                  <a:schemeClr val="dk1"/>
                </a:solidFill>
                <a:uFillTx/>
              </a:defRPr>
            </a:lvl7pPr>
            <a:lvl8pPr marL="3657600" lvl="7" indent="-317500">
              <a:spcBef>
                <a:spcPts val="1600"/>
              </a:spcBef>
              <a:spcAft>
                <a:spcPts val="0"/>
              </a:spcAft>
              <a:buClr>
                <a:schemeClr val="dk1"/>
              </a:buClr>
              <a:buSzPts val="1400"/>
              <a:buChar char="○"/>
              <a:defRPr>
                <a:solidFill>
                  <a:schemeClr val="dk1"/>
                </a:solidFill>
                <a:uFillTx/>
              </a:defRPr>
            </a:lvl8pPr>
            <a:lvl9pPr marL="4114800" lvl="8" indent="-317500">
              <a:spcBef>
                <a:spcPts val="1600"/>
              </a:spcBef>
              <a:spcAft>
                <a:spcPts val="1600"/>
              </a:spcAft>
              <a:buClr>
                <a:schemeClr val="dk1"/>
              </a:buClr>
              <a:buSzPts val="1400"/>
              <a:buChar char="■"/>
              <a:defRPr>
                <a:solidFill>
                  <a:schemeClr val="dk1"/>
                </a:solidFill>
                <a:uFillTx/>
              </a:defRPr>
            </a:lvl9pPr>
          </a:lstStyle>
          <a:p>
            <a:endParaRPr>
              <a:uFillTx/>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uFillTx/>
              </a:defRPr>
            </a:lvl1pPr>
          </a:lstStyle>
          <a:p>
            <a:endParaRPr>
              <a:uFillTx/>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uFillTx/>
              </a:defRPr>
            </a:lvl1pPr>
            <a:lvl2pPr lvl="1">
              <a:spcBef>
                <a:spcPts val="0"/>
              </a:spcBef>
              <a:spcAft>
                <a:spcPts val="0"/>
              </a:spcAft>
              <a:buClr>
                <a:schemeClr val="dk1"/>
              </a:buClr>
              <a:buSzPts val="2800"/>
              <a:buNone/>
              <a:defRPr sz="2800">
                <a:solidFill>
                  <a:schemeClr val="dk1"/>
                </a:solidFill>
                <a:uFillTx/>
              </a:defRPr>
            </a:lvl2pPr>
            <a:lvl3pPr lvl="2">
              <a:spcBef>
                <a:spcPts val="0"/>
              </a:spcBef>
              <a:spcAft>
                <a:spcPts val="0"/>
              </a:spcAft>
              <a:buClr>
                <a:schemeClr val="dk1"/>
              </a:buClr>
              <a:buSzPts val="2800"/>
              <a:buNone/>
              <a:defRPr sz="2800">
                <a:solidFill>
                  <a:schemeClr val="dk1"/>
                </a:solidFill>
                <a:uFillTx/>
              </a:defRPr>
            </a:lvl3pPr>
            <a:lvl4pPr lvl="3">
              <a:spcBef>
                <a:spcPts val="0"/>
              </a:spcBef>
              <a:spcAft>
                <a:spcPts val="0"/>
              </a:spcAft>
              <a:buClr>
                <a:schemeClr val="dk1"/>
              </a:buClr>
              <a:buSzPts val="2800"/>
              <a:buNone/>
              <a:defRPr sz="2800">
                <a:solidFill>
                  <a:schemeClr val="dk1"/>
                </a:solidFill>
                <a:uFillTx/>
              </a:defRPr>
            </a:lvl4pPr>
            <a:lvl5pPr lvl="4">
              <a:spcBef>
                <a:spcPts val="0"/>
              </a:spcBef>
              <a:spcAft>
                <a:spcPts val="0"/>
              </a:spcAft>
              <a:buClr>
                <a:schemeClr val="dk1"/>
              </a:buClr>
              <a:buSzPts val="2800"/>
              <a:buNone/>
              <a:defRPr sz="2800">
                <a:solidFill>
                  <a:schemeClr val="dk1"/>
                </a:solidFill>
                <a:uFillTx/>
              </a:defRPr>
            </a:lvl5pPr>
            <a:lvl6pPr lvl="5">
              <a:spcBef>
                <a:spcPts val="0"/>
              </a:spcBef>
              <a:spcAft>
                <a:spcPts val="0"/>
              </a:spcAft>
              <a:buClr>
                <a:schemeClr val="dk1"/>
              </a:buClr>
              <a:buSzPts val="2800"/>
              <a:buNone/>
              <a:defRPr sz="2800">
                <a:solidFill>
                  <a:schemeClr val="dk1"/>
                </a:solidFill>
                <a:uFillTx/>
              </a:defRPr>
            </a:lvl6pPr>
            <a:lvl7pPr lvl="6">
              <a:spcBef>
                <a:spcPts val="0"/>
              </a:spcBef>
              <a:spcAft>
                <a:spcPts val="0"/>
              </a:spcAft>
              <a:buClr>
                <a:schemeClr val="dk1"/>
              </a:buClr>
              <a:buSzPts val="2800"/>
              <a:buNone/>
              <a:defRPr sz="2800">
                <a:solidFill>
                  <a:schemeClr val="dk1"/>
                </a:solidFill>
                <a:uFillTx/>
              </a:defRPr>
            </a:lvl7pPr>
            <a:lvl8pPr lvl="7">
              <a:spcBef>
                <a:spcPts val="0"/>
              </a:spcBef>
              <a:spcAft>
                <a:spcPts val="0"/>
              </a:spcAft>
              <a:buClr>
                <a:schemeClr val="dk1"/>
              </a:buClr>
              <a:buSzPts val="2800"/>
              <a:buNone/>
              <a:defRPr sz="2800">
                <a:solidFill>
                  <a:schemeClr val="dk1"/>
                </a:solidFill>
                <a:uFillTx/>
              </a:defRPr>
            </a:lvl8pPr>
            <a:lvl9pPr lvl="8">
              <a:spcBef>
                <a:spcPts val="0"/>
              </a:spcBef>
              <a:spcAft>
                <a:spcPts val="0"/>
              </a:spcAft>
              <a:buClr>
                <a:schemeClr val="dk1"/>
              </a:buClr>
              <a:buSzPts val="2800"/>
              <a:buNone/>
              <a:defRPr sz="2800">
                <a:solidFill>
                  <a:schemeClr val="dk1"/>
                </a:solidFill>
                <a:uFillTx/>
              </a:defRPr>
            </a:lvl9pPr>
          </a:lstStyle>
          <a:p>
            <a:endParaRPr>
              <a:uFillTx/>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uFillTx/>
              </a:defRPr>
            </a:lvl1pPr>
            <a:lvl2pPr marL="914400" lvl="1" indent="-317500">
              <a:lnSpc>
                <a:spcPct val="115000"/>
              </a:lnSpc>
              <a:spcBef>
                <a:spcPts val="1600"/>
              </a:spcBef>
              <a:spcAft>
                <a:spcPts val="0"/>
              </a:spcAft>
              <a:buClr>
                <a:schemeClr val="lt2"/>
              </a:buClr>
              <a:buSzPts val="1400"/>
              <a:buChar char="○"/>
              <a:defRPr>
                <a:solidFill>
                  <a:schemeClr val="lt2"/>
                </a:solidFill>
                <a:uFillTx/>
              </a:defRPr>
            </a:lvl2pPr>
            <a:lvl3pPr marL="1371600" lvl="2" indent="-317500">
              <a:lnSpc>
                <a:spcPct val="115000"/>
              </a:lnSpc>
              <a:spcBef>
                <a:spcPts val="1600"/>
              </a:spcBef>
              <a:spcAft>
                <a:spcPts val="0"/>
              </a:spcAft>
              <a:buClr>
                <a:schemeClr val="lt2"/>
              </a:buClr>
              <a:buSzPts val="1400"/>
              <a:buChar char="■"/>
              <a:defRPr>
                <a:solidFill>
                  <a:schemeClr val="lt2"/>
                </a:solidFill>
                <a:uFillTx/>
              </a:defRPr>
            </a:lvl3pPr>
            <a:lvl4pPr marL="1828800" lvl="3" indent="-317500">
              <a:lnSpc>
                <a:spcPct val="115000"/>
              </a:lnSpc>
              <a:spcBef>
                <a:spcPts val="1600"/>
              </a:spcBef>
              <a:spcAft>
                <a:spcPts val="0"/>
              </a:spcAft>
              <a:buClr>
                <a:schemeClr val="lt2"/>
              </a:buClr>
              <a:buSzPts val="1400"/>
              <a:buChar char="●"/>
              <a:defRPr>
                <a:solidFill>
                  <a:schemeClr val="lt2"/>
                </a:solidFill>
                <a:uFillTx/>
              </a:defRPr>
            </a:lvl4pPr>
            <a:lvl5pPr marL="2286000" lvl="4" indent="-317500">
              <a:lnSpc>
                <a:spcPct val="115000"/>
              </a:lnSpc>
              <a:spcBef>
                <a:spcPts val="1600"/>
              </a:spcBef>
              <a:spcAft>
                <a:spcPts val="0"/>
              </a:spcAft>
              <a:buClr>
                <a:schemeClr val="lt2"/>
              </a:buClr>
              <a:buSzPts val="1400"/>
              <a:buChar char="○"/>
              <a:defRPr>
                <a:solidFill>
                  <a:schemeClr val="lt2"/>
                </a:solidFill>
                <a:uFillTx/>
              </a:defRPr>
            </a:lvl5pPr>
            <a:lvl6pPr marL="2743200" lvl="5" indent="-317500">
              <a:lnSpc>
                <a:spcPct val="115000"/>
              </a:lnSpc>
              <a:spcBef>
                <a:spcPts val="1600"/>
              </a:spcBef>
              <a:spcAft>
                <a:spcPts val="0"/>
              </a:spcAft>
              <a:buClr>
                <a:schemeClr val="lt2"/>
              </a:buClr>
              <a:buSzPts val="1400"/>
              <a:buChar char="■"/>
              <a:defRPr>
                <a:solidFill>
                  <a:schemeClr val="lt2"/>
                </a:solidFill>
                <a:uFillTx/>
              </a:defRPr>
            </a:lvl6pPr>
            <a:lvl7pPr marL="3200400" lvl="6" indent="-317500">
              <a:lnSpc>
                <a:spcPct val="115000"/>
              </a:lnSpc>
              <a:spcBef>
                <a:spcPts val="1600"/>
              </a:spcBef>
              <a:spcAft>
                <a:spcPts val="0"/>
              </a:spcAft>
              <a:buClr>
                <a:schemeClr val="lt2"/>
              </a:buClr>
              <a:buSzPts val="1400"/>
              <a:buChar char="●"/>
              <a:defRPr>
                <a:solidFill>
                  <a:schemeClr val="lt2"/>
                </a:solidFill>
                <a:uFillTx/>
              </a:defRPr>
            </a:lvl7pPr>
            <a:lvl8pPr marL="3657600" lvl="7" indent="-317500">
              <a:lnSpc>
                <a:spcPct val="115000"/>
              </a:lnSpc>
              <a:spcBef>
                <a:spcPts val="1600"/>
              </a:spcBef>
              <a:spcAft>
                <a:spcPts val="0"/>
              </a:spcAft>
              <a:buClr>
                <a:schemeClr val="lt2"/>
              </a:buClr>
              <a:buSzPts val="1400"/>
              <a:buChar char="○"/>
              <a:defRPr>
                <a:solidFill>
                  <a:schemeClr val="lt2"/>
                </a:solidFill>
                <a:uFillTx/>
              </a:defRPr>
            </a:lvl8pPr>
            <a:lvl9pPr marL="4114800" lvl="8" indent="-317500">
              <a:lnSpc>
                <a:spcPct val="115000"/>
              </a:lnSpc>
              <a:spcBef>
                <a:spcPts val="1600"/>
              </a:spcBef>
              <a:spcAft>
                <a:spcPts val="1600"/>
              </a:spcAft>
              <a:buClr>
                <a:schemeClr val="lt2"/>
              </a:buClr>
              <a:buSzPts val="1400"/>
              <a:buChar char="■"/>
              <a:defRPr>
                <a:solidFill>
                  <a:schemeClr val="lt2"/>
                </a:solidFill>
                <a:uFillTx/>
              </a:defRPr>
            </a:lvl9pPr>
          </a:lstStyle>
          <a:p>
            <a:endParaRPr>
              <a:uFillTx/>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uFillTx/>
              </a:defRPr>
            </a:lvl1pPr>
            <a:lvl2pPr lvl="1" algn="r">
              <a:buNone/>
              <a:defRPr sz="1000">
                <a:solidFill>
                  <a:schemeClr val="lt2"/>
                </a:solidFill>
                <a:uFillTx/>
              </a:defRPr>
            </a:lvl2pPr>
            <a:lvl3pPr lvl="2" algn="r">
              <a:buNone/>
              <a:defRPr sz="1000">
                <a:solidFill>
                  <a:schemeClr val="lt2"/>
                </a:solidFill>
                <a:uFillTx/>
              </a:defRPr>
            </a:lvl3pPr>
            <a:lvl4pPr lvl="3" algn="r">
              <a:buNone/>
              <a:defRPr sz="1000">
                <a:solidFill>
                  <a:schemeClr val="lt2"/>
                </a:solidFill>
                <a:uFillTx/>
              </a:defRPr>
            </a:lvl4pPr>
            <a:lvl5pPr lvl="4" algn="r">
              <a:buNone/>
              <a:defRPr sz="1000">
                <a:solidFill>
                  <a:schemeClr val="lt2"/>
                </a:solidFill>
                <a:uFillTx/>
              </a:defRPr>
            </a:lvl5pPr>
            <a:lvl6pPr lvl="5" algn="r">
              <a:buNone/>
              <a:defRPr sz="1000">
                <a:solidFill>
                  <a:schemeClr val="lt2"/>
                </a:solidFill>
                <a:uFillTx/>
              </a:defRPr>
            </a:lvl6pPr>
            <a:lvl7pPr lvl="6" algn="r">
              <a:buNone/>
              <a:defRPr sz="1000">
                <a:solidFill>
                  <a:schemeClr val="lt2"/>
                </a:solidFill>
                <a:uFillTx/>
              </a:defRPr>
            </a:lvl7pPr>
            <a:lvl8pPr lvl="7" algn="r">
              <a:buNone/>
              <a:defRPr sz="1000">
                <a:solidFill>
                  <a:schemeClr val="lt2"/>
                </a:solidFill>
                <a:uFillTx/>
              </a:defRPr>
            </a:lvl8pPr>
            <a:lvl9pPr lvl="8" algn="r">
              <a:buNone/>
              <a:defRPr sz="1000">
                <a:solidFill>
                  <a:schemeClr val="lt2"/>
                </a:solidFill>
                <a:uFillTx/>
              </a:defRPr>
            </a:lvl9pPr>
          </a:lstStyle>
          <a:p>
            <a:pPr marL="0" lvl="0" indent="0">
              <a:spcBef>
                <a:spcPts val="0"/>
              </a:spcBef>
              <a:spcAft>
                <a:spcPts val="0"/>
              </a:spcAft>
              <a:buNone/>
            </a:pPr>
            <a:fld id="{00000000-1234-1234-1234-123412341234}" type="slidenum">
              <a:rPr lang="vi">
                <a:uFillTx/>
              </a:rPr>
              <a:t>‹#›</a:t>
            </a:fld>
            <a:endParaRPr>
              <a:uFillTx/>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4.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9.pn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4.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7.jp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8.jp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8.png"/><Relationship Id="rId7"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jp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jp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61.jp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8.png"/><Relationship Id="rId7"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8.png"/><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3"/>
        <p:cNvGrpSpPr/>
        <p:nvPr/>
      </p:nvGrpSpPr>
      <p:grpSpPr>
        <a:xfrm>
          <a:off x="0" y="0"/>
          <a:ext cx="0" cy="0"/>
          <a:chOff x="0" y="0"/>
          <a:chExt cx="0" cy="0"/>
        </a:xfrm>
      </p:grpSpPr>
      <p:pic>
        <p:nvPicPr>
          <p:cNvPr id="18" name="Shape 56"/>
          <p:cNvPicPr preferRelativeResize="0"/>
          <p:nvPr/>
        </p:nvPicPr>
        <p:blipFill>
          <a:blip r:embed="rId3"/>
          <a:stretch>
            <a:fillRect/>
          </a:stretch>
        </p:blipFill>
        <p:spPr>
          <a:xfrm>
            <a:off x="6347635" y="234580"/>
            <a:ext cx="2407655" cy="370809"/>
          </a:xfrm>
          <a:prstGeom prst="rect">
            <a:avLst/>
          </a:prstGeom>
          <a:noFill/>
          <a:ln>
            <a:noFill/>
          </a:ln>
        </p:spPr>
      </p:pic>
      <p:pic>
        <p:nvPicPr>
          <p:cNvPr id="19" name="Picture 18"/>
          <p:cNvPicPr>
            <a:picLocks noChangeAspect="1"/>
          </p:cNvPicPr>
          <p:nvPr/>
        </p:nvPicPr>
        <p:blipFill>
          <a:blip r:embed="rId4"/>
          <a:stretch>
            <a:fillRect/>
          </a:stretch>
        </p:blipFill>
        <p:spPr>
          <a:xfrm>
            <a:off x="301963" y="234580"/>
            <a:ext cx="1324623" cy="356068"/>
          </a:xfrm>
          <a:prstGeom prst="rect">
            <a:avLst/>
          </a:prstGeom>
        </p:spPr>
      </p:pic>
      <p:pic>
        <p:nvPicPr>
          <p:cNvPr id="2" name="Picture 1"/>
          <p:cNvPicPr>
            <a:picLocks noChangeAspect="1"/>
          </p:cNvPicPr>
          <p:nvPr/>
        </p:nvPicPr>
        <p:blipFill>
          <a:blip r:embed="rId5"/>
          <a:stretch>
            <a:fillRect/>
          </a:stretch>
        </p:blipFill>
        <p:spPr>
          <a:xfrm>
            <a:off x="-396875" y="1531937"/>
            <a:ext cx="9144000" cy="5140990"/>
          </a:xfrm>
          <a:prstGeom prst="rect">
            <a:avLst/>
          </a:prstGeom>
        </p:spPr>
      </p:pic>
      <p:sp>
        <p:nvSpPr>
          <p:cNvPr id="10" name="Shape 54"/>
          <p:cNvSpPr txBox="1">
            <a:spLocks/>
          </p:cNvSpPr>
          <p:nvPr/>
        </p:nvSpPr>
        <p:spPr>
          <a:xfrm>
            <a:off x="849277" y="2544016"/>
            <a:ext cx="6652039" cy="8939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uFillTx/>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uFillTx/>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uFillTx/>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uFillTx/>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uFillTx/>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uFillTx/>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uFillTx/>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uFillTx/>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uFillTx/>
                <a:latin typeface="Arial"/>
                <a:ea typeface="Arial"/>
                <a:cs typeface="Arial"/>
                <a:sym typeface="Arial"/>
              </a:defRPr>
            </a:lvl9pPr>
          </a:lstStyle>
          <a:p>
            <a:pPr algn="l"/>
            <a:r>
              <a:rPr lang="en-US" sz="2400" b="1" dirty="0">
                <a:solidFill>
                  <a:srgbClr val="FFA500"/>
                </a:solidFill>
              </a:rPr>
              <a:t>Material Design</a:t>
            </a:r>
            <a:endParaRPr lang="en-US" sz="2400" b="1" i="1" dirty="0">
              <a:solidFill>
                <a:srgbClr val="FFA500"/>
              </a:solidFill>
              <a:latin typeface="+mn-lt"/>
            </a:endParaRPr>
          </a:p>
          <a:p>
            <a:pPr algn="l"/>
            <a:r>
              <a:rPr lang="en-US" sz="2400" b="1" i="1" dirty="0">
                <a:solidFill>
                  <a:srgbClr val="5E3EFF"/>
                </a:solidFill>
                <a:latin typeface="+mn-lt"/>
              </a:rPr>
              <a:t>Focus on the user and all else will follow</a:t>
            </a:r>
          </a:p>
        </p:txBody>
      </p:sp>
      <p:sp>
        <p:nvSpPr>
          <p:cNvPr id="11" name="Shape 55"/>
          <p:cNvSpPr txBox="1">
            <a:spLocks/>
          </p:cNvSpPr>
          <p:nvPr/>
        </p:nvSpPr>
        <p:spPr>
          <a:xfrm>
            <a:off x="849278" y="3815708"/>
            <a:ext cx="24243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uFillTx/>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uFillTx/>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uFillTx/>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uFillTx/>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uFillTx/>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uFillTx/>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uFillTx/>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uFillTx/>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uFillTx/>
                <a:latin typeface="Arial"/>
                <a:ea typeface="Arial"/>
                <a:cs typeface="Arial"/>
                <a:sym typeface="Arial"/>
              </a:defRPr>
            </a:lvl9pPr>
          </a:lstStyle>
          <a:p>
            <a:pPr marL="0" indent="0" algn="l">
              <a:lnSpc>
                <a:spcPct val="115000"/>
              </a:lnSpc>
            </a:pPr>
            <a:r>
              <a:rPr lang="en-US" sz="1400" b="1" dirty="0">
                <a:solidFill>
                  <a:schemeClr val="tx2">
                    <a:lumMod val="75000"/>
                  </a:schemeClr>
                </a:solidFill>
                <a:uFillTx/>
                <a:latin typeface="Google Sans" panose="020B0503030502040204" pitchFamily="34" charset="0"/>
              </a:rPr>
              <a:t>Yen Pham</a:t>
            </a:r>
          </a:p>
          <a:p>
            <a:pPr marL="0" indent="0" algn="l">
              <a:lnSpc>
                <a:spcPct val="115000"/>
              </a:lnSpc>
            </a:pPr>
            <a:r>
              <a:rPr lang="en-US" sz="1000" b="1" dirty="0" err="1">
                <a:solidFill>
                  <a:schemeClr val="tx2">
                    <a:lumMod val="75000"/>
                  </a:schemeClr>
                </a:solidFill>
                <a:uFillTx/>
                <a:latin typeface="Google Sans" panose="020B0503030502040204" pitchFamily="34" charset="0"/>
              </a:rPr>
              <a:t>Techmaster</a:t>
            </a:r>
            <a:endParaRPr lang="en-US" b="1" dirty="0">
              <a:solidFill>
                <a:schemeClr val="tx2">
                  <a:lumMod val="75000"/>
                </a:schemeClr>
              </a:solidFill>
              <a:uFillTx/>
              <a:latin typeface="Google Sans" panose="020B0503030502040204" pitchFamily="34" charset="0"/>
            </a:endParaRPr>
          </a:p>
        </p:txBody>
      </p:sp>
      <p:pic>
        <p:nvPicPr>
          <p:cNvPr id="13" name="Picture 12"/>
          <p:cNvPicPr>
            <a:picLocks noChangeAspect="1"/>
          </p:cNvPicPr>
          <p:nvPr/>
        </p:nvPicPr>
        <p:blipFill rotWithShape="1">
          <a:blip r:embed="rId6"/>
          <a:srcRect b="6822"/>
          <a:stretch/>
        </p:blipFill>
        <p:spPr>
          <a:xfrm>
            <a:off x="5964766" y="3470564"/>
            <a:ext cx="1426647" cy="13171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pic>
        <p:nvPicPr>
          <p:cNvPr id="7" name="Picture 6">
            <a:extLst>
              <a:ext uri="{FF2B5EF4-FFF2-40B4-BE49-F238E27FC236}">
                <a16:creationId xmlns:a16="http://schemas.microsoft.com/office/drawing/2014/main" id="{26C6C86A-9B0C-1842-87B0-CFF9BBE48CB3}"/>
              </a:ext>
            </a:extLst>
          </p:cNvPr>
          <p:cNvPicPr>
            <a:picLocks noChangeAspect="1"/>
          </p:cNvPicPr>
          <p:nvPr/>
        </p:nvPicPr>
        <p:blipFill>
          <a:blip r:embed="rId4"/>
          <a:stretch>
            <a:fillRect/>
          </a:stretch>
        </p:blipFill>
        <p:spPr>
          <a:xfrm>
            <a:off x="4338084" y="1174502"/>
            <a:ext cx="4709802" cy="2768306"/>
          </a:xfrm>
          <a:prstGeom prst="rect">
            <a:avLst/>
          </a:prstGeom>
        </p:spPr>
      </p:pic>
      <p:pic>
        <p:nvPicPr>
          <p:cNvPr id="10" name="Shape 56"/>
          <p:cNvPicPr preferRelativeResize="0"/>
          <p:nvPr/>
        </p:nvPicPr>
        <p:blipFill>
          <a:blip r:embed="rId5"/>
          <a:stretch>
            <a:fillRect/>
          </a:stretch>
        </p:blipFill>
        <p:spPr>
          <a:xfrm>
            <a:off x="6328310" y="4476970"/>
            <a:ext cx="2407655" cy="370809"/>
          </a:xfrm>
          <a:prstGeom prst="rect">
            <a:avLst/>
          </a:prstGeom>
          <a:noFill/>
          <a:ln>
            <a:noFill/>
          </a:ln>
        </p:spPr>
      </p:pic>
      <p:pic>
        <p:nvPicPr>
          <p:cNvPr id="14" name="Picture 13"/>
          <p:cNvPicPr>
            <a:picLocks noChangeAspect="1"/>
          </p:cNvPicPr>
          <p:nvPr/>
        </p:nvPicPr>
        <p:blipFill>
          <a:blip r:embed="rId6"/>
          <a:stretch>
            <a:fillRect/>
          </a:stretch>
        </p:blipFill>
        <p:spPr>
          <a:xfrm>
            <a:off x="282638" y="4476970"/>
            <a:ext cx="1324623" cy="356068"/>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err="1">
                <a:solidFill>
                  <a:srgbClr val="FF6F00"/>
                </a:solidFill>
                <a:uFillTx/>
                <a:latin typeface="Google Sans" panose="020B0503030502040204" pitchFamily="34" charset="0"/>
              </a:rPr>
              <a:t>Ý</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nghĩa</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của</a:t>
            </a:r>
            <a:r>
              <a:rPr lang="en-US" sz="2400" b="1" dirty="0">
                <a:solidFill>
                  <a:srgbClr val="FF6F00"/>
                </a:solidFill>
                <a:uFillTx/>
                <a:latin typeface="Google Sans" panose="020B0503030502040204" pitchFamily="34" charset="0"/>
              </a:rPr>
              <a:t> Material Design</a:t>
            </a:r>
            <a:endParaRPr sz="2400" b="1" dirty="0">
              <a:solidFill>
                <a:srgbClr val="FF6F00"/>
              </a:solidFill>
              <a:uFillTx/>
              <a:latin typeface="Google Sans" panose="020B0503030502040204" pitchFamily="34" charset="0"/>
            </a:endParaRPr>
          </a:p>
        </p:txBody>
      </p:sp>
      <p:pic>
        <p:nvPicPr>
          <p:cNvPr id="8" name="Picture 7"/>
          <p:cNvPicPr>
            <a:picLocks noChangeAspect="1"/>
          </p:cNvPicPr>
          <p:nvPr/>
        </p:nvPicPr>
        <p:blipFill rotWithShape="1">
          <a:blip r:embed="rId7"/>
          <a:srcRect l="15546" b="13644"/>
          <a:stretch/>
        </p:blipFill>
        <p:spPr>
          <a:xfrm>
            <a:off x="504523" y="488182"/>
            <a:ext cx="698106" cy="686320"/>
          </a:xfrm>
          <a:prstGeom prst="rect">
            <a:avLst/>
          </a:prstGeom>
        </p:spPr>
      </p:pic>
      <p:pic>
        <p:nvPicPr>
          <p:cNvPr id="3" name="Picture 2">
            <a:extLst>
              <a:ext uri="{FF2B5EF4-FFF2-40B4-BE49-F238E27FC236}">
                <a16:creationId xmlns:a16="http://schemas.microsoft.com/office/drawing/2014/main" id="{B16663DE-CF5B-8245-99AF-13372F009936}"/>
              </a:ext>
            </a:extLst>
          </p:cNvPr>
          <p:cNvPicPr>
            <a:picLocks noChangeAspect="1"/>
          </p:cNvPicPr>
          <p:nvPr/>
        </p:nvPicPr>
        <p:blipFill>
          <a:blip r:embed="rId8"/>
          <a:stretch>
            <a:fillRect/>
          </a:stretch>
        </p:blipFill>
        <p:spPr>
          <a:xfrm>
            <a:off x="3517955" y="2052492"/>
            <a:ext cx="1054045" cy="1731645"/>
          </a:xfrm>
          <a:prstGeom prst="rect">
            <a:avLst/>
          </a:prstGeom>
        </p:spPr>
      </p:pic>
      <p:pic>
        <p:nvPicPr>
          <p:cNvPr id="5" name="Picture 4">
            <a:extLst>
              <a:ext uri="{FF2B5EF4-FFF2-40B4-BE49-F238E27FC236}">
                <a16:creationId xmlns:a16="http://schemas.microsoft.com/office/drawing/2014/main" id="{42E2946E-A409-084A-9FEB-84532A182C1F}"/>
              </a:ext>
            </a:extLst>
          </p:cNvPr>
          <p:cNvPicPr>
            <a:picLocks noChangeAspect="1"/>
          </p:cNvPicPr>
          <p:nvPr/>
        </p:nvPicPr>
        <p:blipFill>
          <a:blip r:embed="rId9"/>
          <a:stretch>
            <a:fillRect/>
          </a:stretch>
        </p:blipFill>
        <p:spPr>
          <a:xfrm>
            <a:off x="357701" y="1848196"/>
            <a:ext cx="2972830" cy="1858019"/>
          </a:xfrm>
          <a:prstGeom prst="rect">
            <a:avLst/>
          </a:prstGeom>
        </p:spPr>
      </p:pic>
    </p:spTree>
    <p:extLst>
      <p:ext uri="{BB962C8B-B14F-4D97-AF65-F5344CB8AC3E}">
        <p14:creationId xmlns:p14="http://schemas.microsoft.com/office/powerpoint/2010/main" val="977805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err="1">
                <a:solidFill>
                  <a:srgbClr val="FF6F00"/>
                </a:solidFill>
                <a:uFillTx/>
                <a:latin typeface="Google Sans" panose="020B0503030502040204" pitchFamily="34" charset="0"/>
              </a:rPr>
              <a:t>Ý</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nghĩa</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của</a:t>
            </a:r>
            <a:r>
              <a:rPr lang="en-US" sz="2400" b="1" dirty="0">
                <a:solidFill>
                  <a:srgbClr val="FF6F00"/>
                </a:solidFill>
                <a:uFillTx/>
                <a:latin typeface="Google Sans" panose="020B0503030502040204" pitchFamily="34" charset="0"/>
              </a:rPr>
              <a:t> Material Design</a:t>
            </a:r>
            <a:endParaRPr sz="2400" b="1" dirty="0">
              <a:solidFill>
                <a:srgbClr val="FF6F00"/>
              </a:solidFill>
              <a:uFillTx/>
              <a:latin typeface="Google Sans" panose="020B0503030502040204" pitchFamily="34" charset="0"/>
            </a:endParaRP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sp>
        <p:nvSpPr>
          <p:cNvPr id="16" name="Shape 71">
            <a:extLst>
              <a:ext uri="{FF2B5EF4-FFF2-40B4-BE49-F238E27FC236}">
                <a16:creationId xmlns:a16="http://schemas.microsoft.com/office/drawing/2014/main" id="{EC4AE0E0-DF58-894A-8882-0A75C3958717}"/>
              </a:ext>
            </a:extLst>
          </p:cNvPr>
          <p:cNvSpPr txBox="1">
            <a:spLocks/>
          </p:cNvSpPr>
          <p:nvPr/>
        </p:nvSpPr>
        <p:spPr>
          <a:xfrm>
            <a:off x="1202629" y="898749"/>
            <a:ext cx="7090766" cy="1324562"/>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r>
              <a:rPr lang="vi-VN" b="1" dirty="0">
                <a:solidFill>
                  <a:schemeClr val="bg1">
                    <a:lumMod val="90000"/>
                    <a:lumOff val="10000"/>
                  </a:schemeClr>
                </a:solidFill>
                <a:latin typeface="Google Sans" panose="020B0503030502040204" pitchFamily="34" charset="0"/>
                <a:ea typeface="Roboto"/>
                <a:cs typeface="Roboto"/>
                <a:sym typeface="Roboto"/>
              </a:rPr>
              <a:t>Về mặt thẩm mỹ và trải nghiệm người dùng:</a:t>
            </a:r>
          </a:p>
          <a:p>
            <a:pPr marL="139700" lvl="0">
              <a:lnSpc>
                <a:spcPct val="115000"/>
              </a:lnSpc>
              <a:buClr>
                <a:srgbClr val="FFFFFF"/>
              </a:buClr>
              <a:buSzPts val="1400"/>
            </a:pPr>
            <a:r>
              <a:rPr lang="vi-VN" b="1" i="1" dirty="0">
                <a:solidFill>
                  <a:schemeClr val="bg1">
                    <a:lumMod val="90000"/>
                    <a:lumOff val="10000"/>
                  </a:schemeClr>
                </a:solidFill>
                <a:latin typeface="Google Sans" panose="020B0503030502040204" pitchFamily="34" charset="0"/>
                <a:ea typeface="Roboto"/>
                <a:cs typeface="Roboto"/>
                <a:sym typeface="Roboto"/>
              </a:rPr>
              <a:t>Việc tối giản màu sắc, hình khối </a:t>
            </a:r>
            <a:r>
              <a:rPr lang="vi-VN" dirty="0">
                <a:solidFill>
                  <a:schemeClr val="bg1">
                    <a:lumMod val="90000"/>
                    <a:lumOff val="10000"/>
                  </a:schemeClr>
                </a:solidFill>
                <a:latin typeface="Google Sans" panose="020B0503030502040204" pitchFamily="34" charset="0"/>
                <a:ea typeface="Roboto"/>
                <a:cs typeface="Roboto"/>
                <a:sym typeface="Roboto"/>
              </a:rPr>
              <a:t>giúp người dùng tập trung hơn vào các tính năng của ứng dụng mình đang sử dụng, không mất thời gian cho những thứ không cần thiết</a:t>
            </a:r>
          </a:p>
        </p:txBody>
      </p:sp>
      <p:pic>
        <p:nvPicPr>
          <p:cNvPr id="7" name="Picture 6">
            <a:extLst>
              <a:ext uri="{FF2B5EF4-FFF2-40B4-BE49-F238E27FC236}">
                <a16:creationId xmlns:a16="http://schemas.microsoft.com/office/drawing/2014/main" id="{8E33D7A4-00EB-E449-B9BA-34EEFDF85E2E}"/>
              </a:ext>
            </a:extLst>
          </p:cNvPr>
          <p:cNvPicPr>
            <a:picLocks noChangeAspect="1"/>
          </p:cNvPicPr>
          <p:nvPr/>
        </p:nvPicPr>
        <p:blipFill>
          <a:blip r:embed="rId5"/>
          <a:stretch>
            <a:fillRect/>
          </a:stretch>
        </p:blipFill>
        <p:spPr>
          <a:xfrm>
            <a:off x="1405532" y="2082340"/>
            <a:ext cx="6122319" cy="3061160"/>
          </a:xfrm>
          <a:prstGeom prst="rect">
            <a:avLst/>
          </a:prstGeom>
        </p:spPr>
      </p:pic>
    </p:spTree>
    <p:extLst>
      <p:ext uri="{BB962C8B-B14F-4D97-AF65-F5344CB8AC3E}">
        <p14:creationId xmlns:p14="http://schemas.microsoft.com/office/powerpoint/2010/main" val="3223503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pic>
        <p:nvPicPr>
          <p:cNvPr id="10" name="Shape 56"/>
          <p:cNvPicPr preferRelativeResize="0"/>
          <p:nvPr/>
        </p:nvPicPr>
        <p:blipFill>
          <a:blip r:embed="rId4"/>
          <a:stretch>
            <a:fillRect/>
          </a:stretch>
        </p:blipFill>
        <p:spPr>
          <a:xfrm>
            <a:off x="6328310" y="4476970"/>
            <a:ext cx="2407655" cy="370809"/>
          </a:xfrm>
          <a:prstGeom prst="rect">
            <a:avLst/>
          </a:prstGeom>
          <a:noFill/>
          <a:ln>
            <a:noFill/>
          </a:ln>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err="1">
                <a:solidFill>
                  <a:srgbClr val="FF6F00"/>
                </a:solidFill>
                <a:uFillTx/>
                <a:latin typeface="Google Sans" panose="020B0503030502040204" pitchFamily="34" charset="0"/>
              </a:rPr>
              <a:t>Ý</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nghĩa</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của</a:t>
            </a:r>
            <a:r>
              <a:rPr lang="en-US" sz="2400" b="1" dirty="0">
                <a:solidFill>
                  <a:srgbClr val="FF6F00"/>
                </a:solidFill>
                <a:uFillTx/>
                <a:latin typeface="Google Sans" panose="020B0503030502040204" pitchFamily="34" charset="0"/>
              </a:rPr>
              <a:t> Material Design</a:t>
            </a:r>
            <a:endParaRPr sz="2400" b="1" dirty="0">
              <a:solidFill>
                <a:srgbClr val="FF6F00"/>
              </a:solidFill>
              <a:uFillTx/>
              <a:latin typeface="Google Sans" panose="020B0503030502040204" pitchFamily="34" charset="0"/>
            </a:endParaRPr>
          </a:p>
        </p:txBody>
      </p:sp>
      <p:pic>
        <p:nvPicPr>
          <p:cNvPr id="8" name="Picture 7"/>
          <p:cNvPicPr>
            <a:picLocks noChangeAspect="1"/>
          </p:cNvPicPr>
          <p:nvPr/>
        </p:nvPicPr>
        <p:blipFill rotWithShape="1">
          <a:blip r:embed="rId5"/>
          <a:srcRect l="15546" b="13644"/>
          <a:stretch/>
        </p:blipFill>
        <p:spPr>
          <a:xfrm>
            <a:off x="504523" y="488182"/>
            <a:ext cx="698106" cy="686320"/>
          </a:xfrm>
          <a:prstGeom prst="rect">
            <a:avLst/>
          </a:prstGeom>
        </p:spPr>
      </p:pic>
      <p:sp>
        <p:nvSpPr>
          <p:cNvPr id="16" name="Shape 71">
            <a:extLst>
              <a:ext uri="{FF2B5EF4-FFF2-40B4-BE49-F238E27FC236}">
                <a16:creationId xmlns:a16="http://schemas.microsoft.com/office/drawing/2014/main" id="{EC4AE0E0-DF58-894A-8882-0A75C3958717}"/>
              </a:ext>
            </a:extLst>
          </p:cNvPr>
          <p:cNvSpPr txBox="1">
            <a:spLocks/>
          </p:cNvSpPr>
          <p:nvPr/>
        </p:nvSpPr>
        <p:spPr>
          <a:xfrm>
            <a:off x="256331" y="1035867"/>
            <a:ext cx="2742002" cy="1781761"/>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r>
              <a:rPr lang="vi-VN" b="1" i="1" dirty="0">
                <a:solidFill>
                  <a:schemeClr val="bg1">
                    <a:lumMod val="90000"/>
                    <a:lumOff val="10000"/>
                  </a:schemeClr>
                </a:solidFill>
                <a:latin typeface="Google Sans" panose="020B0503030502040204" pitchFamily="34" charset="0"/>
                <a:ea typeface="Roboto"/>
                <a:cs typeface="Roboto"/>
                <a:sym typeface="Roboto"/>
              </a:rPr>
              <a:t>Sự thay đổi về màu sắc rực rỡ</a:t>
            </a:r>
            <a:r>
              <a:rPr lang="vi-VN" dirty="0">
                <a:solidFill>
                  <a:schemeClr val="bg1">
                    <a:lumMod val="90000"/>
                    <a:lumOff val="10000"/>
                  </a:schemeClr>
                </a:solidFill>
                <a:latin typeface="Google Sans" panose="020B0503030502040204" pitchFamily="34" charset="0"/>
                <a:ea typeface="Roboto"/>
                <a:cs typeface="Roboto"/>
                <a:sym typeface="Roboto"/>
              </a:rPr>
              <a:t>, sinh động hơn, cùng với các hiệu ứng chuyển động mượt mà, gần gũi, Material Design mang lại một làn gió mới cho người dùng.</a:t>
            </a:r>
          </a:p>
        </p:txBody>
      </p:sp>
      <p:pic>
        <p:nvPicPr>
          <p:cNvPr id="3" name="Picture 2">
            <a:extLst>
              <a:ext uri="{FF2B5EF4-FFF2-40B4-BE49-F238E27FC236}">
                <a16:creationId xmlns:a16="http://schemas.microsoft.com/office/drawing/2014/main" id="{47F5527E-0422-AA43-99C2-0196B4FD4CF2}"/>
              </a:ext>
            </a:extLst>
          </p:cNvPr>
          <p:cNvPicPr>
            <a:picLocks noChangeAspect="1"/>
          </p:cNvPicPr>
          <p:nvPr/>
        </p:nvPicPr>
        <p:blipFill>
          <a:blip r:embed="rId6"/>
          <a:stretch>
            <a:fillRect/>
          </a:stretch>
        </p:blipFill>
        <p:spPr>
          <a:xfrm>
            <a:off x="4061637" y="1276215"/>
            <a:ext cx="5156381" cy="3867285"/>
          </a:xfrm>
          <a:prstGeom prst="rect">
            <a:avLst/>
          </a:prstGeom>
        </p:spPr>
      </p:pic>
      <p:pic>
        <p:nvPicPr>
          <p:cNvPr id="5" name="Picture 4">
            <a:extLst>
              <a:ext uri="{FF2B5EF4-FFF2-40B4-BE49-F238E27FC236}">
                <a16:creationId xmlns:a16="http://schemas.microsoft.com/office/drawing/2014/main" id="{5837616B-437D-8640-AF58-AA831A088007}"/>
              </a:ext>
            </a:extLst>
          </p:cNvPr>
          <p:cNvPicPr>
            <a:picLocks noChangeAspect="1"/>
          </p:cNvPicPr>
          <p:nvPr/>
        </p:nvPicPr>
        <p:blipFill>
          <a:blip r:embed="rId7"/>
          <a:stretch>
            <a:fillRect/>
          </a:stretch>
        </p:blipFill>
        <p:spPr>
          <a:xfrm>
            <a:off x="504523" y="2817628"/>
            <a:ext cx="3179135" cy="2384351"/>
          </a:xfrm>
          <a:prstGeom prst="rect">
            <a:avLst/>
          </a:prstGeom>
        </p:spPr>
      </p:pic>
    </p:spTree>
    <p:extLst>
      <p:ext uri="{BB962C8B-B14F-4D97-AF65-F5344CB8AC3E}">
        <p14:creationId xmlns:p14="http://schemas.microsoft.com/office/powerpoint/2010/main" val="107993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err="1">
                <a:solidFill>
                  <a:srgbClr val="FF6F00"/>
                </a:solidFill>
                <a:uFillTx/>
                <a:latin typeface="Google Sans" panose="020B0503030502040204" pitchFamily="34" charset="0"/>
              </a:rPr>
              <a:t>Ý</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nghĩa</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của</a:t>
            </a:r>
            <a:r>
              <a:rPr lang="en-US" sz="2400" b="1" dirty="0">
                <a:solidFill>
                  <a:srgbClr val="FF6F00"/>
                </a:solidFill>
                <a:uFillTx/>
                <a:latin typeface="Google Sans" panose="020B0503030502040204" pitchFamily="34" charset="0"/>
              </a:rPr>
              <a:t> Material Design</a:t>
            </a:r>
            <a:endParaRPr sz="2400" b="1" dirty="0">
              <a:solidFill>
                <a:srgbClr val="FF6F00"/>
              </a:solidFill>
              <a:uFillTx/>
              <a:latin typeface="Google Sans" panose="020B0503030502040204" pitchFamily="34" charset="0"/>
            </a:endParaRPr>
          </a:p>
        </p:txBody>
      </p:sp>
      <p:sp>
        <p:nvSpPr>
          <p:cNvPr id="18" name="Shape 71"/>
          <p:cNvSpPr txBox="1">
            <a:spLocks/>
          </p:cNvSpPr>
          <p:nvPr/>
        </p:nvSpPr>
        <p:spPr>
          <a:xfrm>
            <a:off x="282639" y="1195359"/>
            <a:ext cx="4102926" cy="781476"/>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r>
              <a:rPr lang="en-US" sz="1200" b="1" dirty="0" err="1">
                <a:latin typeface="Open Sans" panose="020B0606030504020204" pitchFamily="34" charset="0"/>
                <a:ea typeface="Open Sans" panose="020B0606030504020204" pitchFamily="34" charset="0"/>
                <a:cs typeface="Open Sans" panose="020B0606030504020204" pitchFamily="34" charset="0"/>
              </a:rPr>
              <a:t>Áp</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dụng</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phong</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cách</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thiết</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kế</a:t>
            </a:r>
            <a:r>
              <a:rPr lang="en-US" sz="1200" b="1" dirty="0">
                <a:latin typeface="Open Sans" panose="020B0606030504020204" pitchFamily="34" charset="0"/>
                <a:ea typeface="Open Sans" panose="020B0606030504020204" pitchFamily="34" charset="0"/>
                <a:cs typeface="Open Sans" panose="020B0606030504020204" pitchFamily="34" charset="0"/>
              </a:rPr>
              <a:t> Skeuomorphic:</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pic>
        <p:nvPicPr>
          <p:cNvPr id="3" name="Picture 2">
            <a:extLst>
              <a:ext uri="{FF2B5EF4-FFF2-40B4-BE49-F238E27FC236}">
                <a16:creationId xmlns:a16="http://schemas.microsoft.com/office/drawing/2014/main" id="{235DBFD9-08D1-994B-9F95-258AB61A7076}"/>
              </a:ext>
            </a:extLst>
          </p:cNvPr>
          <p:cNvPicPr>
            <a:picLocks noChangeAspect="1"/>
          </p:cNvPicPr>
          <p:nvPr/>
        </p:nvPicPr>
        <p:blipFill>
          <a:blip r:embed="rId5"/>
          <a:stretch>
            <a:fillRect/>
          </a:stretch>
        </p:blipFill>
        <p:spPr>
          <a:xfrm>
            <a:off x="0" y="1825384"/>
            <a:ext cx="5039161" cy="2834528"/>
          </a:xfrm>
          <a:prstGeom prst="rect">
            <a:avLst/>
          </a:prstGeom>
        </p:spPr>
      </p:pic>
      <p:pic>
        <p:nvPicPr>
          <p:cNvPr id="5" name="Picture 4">
            <a:extLst>
              <a:ext uri="{FF2B5EF4-FFF2-40B4-BE49-F238E27FC236}">
                <a16:creationId xmlns:a16="http://schemas.microsoft.com/office/drawing/2014/main" id="{F6A6117F-BDA6-FC43-8DA2-F4770A59E9FE}"/>
              </a:ext>
            </a:extLst>
          </p:cNvPr>
          <p:cNvPicPr>
            <a:picLocks noChangeAspect="1"/>
          </p:cNvPicPr>
          <p:nvPr/>
        </p:nvPicPr>
        <p:blipFill>
          <a:blip r:embed="rId6"/>
          <a:stretch>
            <a:fillRect/>
          </a:stretch>
        </p:blipFill>
        <p:spPr>
          <a:xfrm>
            <a:off x="5355633" y="1813913"/>
            <a:ext cx="3788368" cy="2841276"/>
          </a:xfrm>
          <a:prstGeom prst="rect">
            <a:avLst/>
          </a:prstGeom>
        </p:spPr>
      </p:pic>
      <p:sp>
        <p:nvSpPr>
          <p:cNvPr id="19" name="Shape 71">
            <a:extLst>
              <a:ext uri="{FF2B5EF4-FFF2-40B4-BE49-F238E27FC236}">
                <a16:creationId xmlns:a16="http://schemas.microsoft.com/office/drawing/2014/main" id="{7948AE7E-39A1-F54A-9360-A0F8C9BD2396}"/>
              </a:ext>
            </a:extLst>
          </p:cNvPr>
          <p:cNvSpPr txBox="1">
            <a:spLocks/>
          </p:cNvSpPr>
          <p:nvPr/>
        </p:nvSpPr>
        <p:spPr>
          <a:xfrm>
            <a:off x="5142526" y="1174502"/>
            <a:ext cx="4102926" cy="781476"/>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r>
              <a:rPr lang="en-US" sz="1200" b="1" dirty="0" err="1">
                <a:latin typeface="Open Sans" panose="020B0606030504020204" pitchFamily="34" charset="0"/>
                <a:ea typeface="Open Sans" panose="020B0606030504020204" pitchFamily="34" charset="0"/>
                <a:cs typeface="Open Sans" panose="020B0606030504020204" pitchFamily="34" charset="0"/>
              </a:rPr>
              <a:t>Áp</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dụng</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phong</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cách</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thiết</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kế</a:t>
            </a:r>
            <a:r>
              <a:rPr lang="en-US" sz="1200" b="1" dirty="0">
                <a:latin typeface="Open Sans" panose="020B0606030504020204" pitchFamily="34" charset="0"/>
                <a:ea typeface="Open Sans" panose="020B0606030504020204" pitchFamily="34" charset="0"/>
                <a:cs typeface="Open Sans" panose="020B0606030504020204" pitchFamily="34" charset="0"/>
              </a:rPr>
              <a:t> Material Design:</a:t>
            </a:r>
          </a:p>
        </p:txBody>
      </p:sp>
    </p:spTree>
    <p:extLst>
      <p:ext uri="{BB962C8B-B14F-4D97-AF65-F5344CB8AC3E}">
        <p14:creationId xmlns:p14="http://schemas.microsoft.com/office/powerpoint/2010/main" val="3597334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pic>
        <p:nvPicPr>
          <p:cNvPr id="10" name="Shape 56"/>
          <p:cNvPicPr preferRelativeResize="0"/>
          <p:nvPr/>
        </p:nvPicPr>
        <p:blipFill>
          <a:blip r:embed="rId4"/>
          <a:stretch>
            <a:fillRect/>
          </a:stretch>
        </p:blipFill>
        <p:spPr>
          <a:xfrm>
            <a:off x="6328310" y="4476970"/>
            <a:ext cx="2407655" cy="370809"/>
          </a:xfrm>
          <a:prstGeom prst="rect">
            <a:avLst/>
          </a:prstGeom>
          <a:noFill/>
          <a:ln>
            <a:noFill/>
          </a:ln>
        </p:spPr>
      </p:pic>
      <p:pic>
        <p:nvPicPr>
          <p:cNvPr id="14" name="Picture 13"/>
          <p:cNvPicPr>
            <a:picLocks noChangeAspect="1"/>
          </p:cNvPicPr>
          <p:nvPr/>
        </p:nvPicPr>
        <p:blipFill>
          <a:blip r:embed="rId5"/>
          <a:stretch>
            <a:fillRect/>
          </a:stretch>
        </p:blipFill>
        <p:spPr>
          <a:xfrm>
            <a:off x="282638" y="4476970"/>
            <a:ext cx="1324623" cy="356068"/>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err="1">
                <a:solidFill>
                  <a:srgbClr val="FF6F00"/>
                </a:solidFill>
                <a:uFillTx/>
                <a:latin typeface="Google Sans" panose="020B0503030502040204" pitchFamily="34" charset="0"/>
              </a:rPr>
              <a:t>Ý</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nghĩa</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của</a:t>
            </a:r>
            <a:r>
              <a:rPr lang="en-US" sz="2400" b="1" dirty="0">
                <a:solidFill>
                  <a:srgbClr val="FF6F00"/>
                </a:solidFill>
                <a:uFillTx/>
                <a:latin typeface="Google Sans" panose="020B0503030502040204" pitchFamily="34" charset="0"/>
              </a:rPr>
              <a:t> Material Design</a:t>
            </a:r>
            <a:endParaRPr sz="2400" b="1" dirty="0">
              <a:solidFill>
                <a:srgbClr val="FF6F00"/>
              </a:solidFill>
              <a:uFillTx/>
              <a:latin typeface="Google Sans" panose="020B0503030502040204" pitchFamily="34" charset="0"/>
            </a:endParaRPr>
          </a:p>
        </p:txBody>
      </p:sp>
      <p:pic>
        <p:nvPicPr>
          <p:cNvPr id="8" name="Picture 7"/>
          <p:cNvPicPr>
            <a:picLocks noChangeAspect="1"/>
          </p:cNvPicPr>
          <p:nvPr/>
        </p:nvPicPr>
        <p:blipFill rotWithShape="1">
          <a:blip r:embed="rId6"/>
          <a:srcRect l="15546" b="13644"/>
          <a:stretch/>
        </p:blipFill>
        <p:spPr>
          <a:xfrm>
            <a:off x="504523" y="488182"/>
            <a:ext cx="698106" cy="686320"/>
          </a:xfrm>
          <a:prstGeom prst="rect">
            <a:avLst/>
          </a:prstGeom>
        </p:spPr>
      </p:pic>
      <p:pic>
        <p:nvPicPr>
          <p:cNvPr id="7" name="Picture 6">
            <a:extLst>
              <a:ext uri="{FF2B5EF4-FFF2-40B4-BE49-F238E27FC236}">
                <a16:creationId xmlns:a16="http://schemas.microsoft.com/office/drawing/2014/main" id="{3FFBC9B4-07AC-3B41-A5E5-F9627012829E}"/>
              </a:ext>
            </a:extLst>
          </p:cNvPr>
          <p:cNvPicPr>
            <a:picLocks noChangeAspect="1"/>
          </p:cNvPicPr>
          <p:nvPr/>
        </p:nvPicPr>
        <p:blipFill>
          <a:blip r:embed="rId7"/>
          <a:stretch>
            <a:fillRect/>
          </a:stretch>
        </p:blipFill>
        <p:spPr>
          <a:xfrm>
            <a:off x="4572000" y="2047667"/>
            <a:ext cx="4315756" cy="2416823"/>
          </a:xfrm>
          <a:prstGeom prst="rect">
            <a:avLst/>
          </a:prstGeom>
        </p:spPr>
      </p:pic>
      <p:pic>
        <p:nvPicPr>
          <p:cNvPr id="11" name="Picture 10">
            <a:extLst>
              <a:ext uri="{FF2B5EF4-FFF2-40B4-BE49-F238E27FC236}">
                <a16:creationId xmlns:a16="http://schemas.microsoft.com/office/drawing/2014/main" id="{B17B2229-AD30-D445-9D6E-0379F13F590E}"/>
              </a:ext>
            </a:extLst>
          </p:cNvPr>
          <p:cNvPicPr>
            <a:picLocks noChangeAspect="1"/>
          </p:cNvPicPr>
          <p:nvPr/>
        </p:nvPicPr>
        <p:blipFill>
          <a:blip r:embed="rId8"/>
          <a:stretch>
            <a:fillRect/>
          </a:stretch>
        </p:blipFill>
        <p:spPr>
          <a:xfrm>
            <a:off x="282638" y="2047667"/>
            <a:ext cx="3708627" cy="2418670"/>
          </a:xfrm>
          <a:prstGeom prst="rect">
            <a:avLst/>
          </a:prstGeom>
        </p:spPr>
      </p:pic>
      <p:sp>
        <p:nvSpPr>
          <p:cNvPr id="13" name="Rectangle 12">
            <a:extLst>
              <a:ext uri="{FF2B5EF4-FFF2-40B4-BE49-F238E27FC236}">
                <a16:creationId xmlns:a16="http://schemas.microsoft.com/office/drawing/2014/main" id="{752A5BE5-F8FC-7148-A064-9AD50D121D34}"/>
              </a:ext>
            </a:extLst>
          </p:cNvPr>
          <p:cNvSpPr/>
          <p:nvPr/>
        </p:nvSpPr>
        <p:spPr>
          <a:xfrm>
            <a:off x="74428" y="1236197"/>
            <a:ext cx="3991265" cy="715773"/>
          </a:xfrm>
          <a:prstGeom prst="rect">
            <a:avLst/>
          </a:prstGeom>
        </p:spPr>
        <p:txBody>
          <a:bodyPr wrap="square">
            <a:spAutoFit/>
          </a:bodyPr>
          <a:lstStyle/>
          <a:p>
            <a:pPr marL="139700" lvl="0">
              <a:lnSpc>
                <a:spcPct val="115000"/>
              </a:lnSpc>
              <a:buClr>
                <a:srgbClr val="FFFFFF"/>
              </a:buClr>
              <a:buSzPts val="1400"/>
            </a:pPr>
            <a:r>
              <a:rPr lang="en-US" sz="1200" b="1" dirty="0" err="1">
                <a:latin typeface="Open Sans" panose="020B0606030504020204" pitchFamily="34" charset="0"/>
                <a:ea typeface="Open Sans" panose="020B0606030504020204" pitchFamily="34" charset="0"/>
                <a:cs typeface="Open Sans" panose="020B0606030504020204" pitchFamily="34" charset="0"/>
              </a:rPr>
              <a:t>Áp</a:t>
            </a:r>
            <a:r>
              <a:rPr lang="en-US" sz="1200" b="1" dirty="0">
                <a:latin typeface="Open Sans" panose="020B0606030504020204" pitchFamily="34" charset="0"/>
                <a:ea typeface="Open Sans" panose="020B0606030504020204" pitchFamily="34" charset="0"/>
                <a:cs typeface="Open Sans" panose="020B0606030504020204" pitchFamily="34" charset="0"/>
              </a:rPr>
              <a:t> dung </a:t>
            </a:r>
            <a:r>
              <a:rPr lang="en-US" sz="1200" b="1" dirty="0" err="1">
                <a:latin typeface="Open Sans" panose="020B0606030504020204" pitchFamily="34" charset="0"/>
                <a:ea typeface="Open Sans" panose="020B0606030504020204" pitchFamily="34" charset="0"/>
                <a:cs typeface="Open Sans" panose="020B0606030504020204" pitchFamily="34" charset="0"/>
              </a:rPr>
              <a:t>phong</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cách</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thiết</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kế</a:t>
            </a:r>
            <a:r>
              <a:rPr lang="en-US" sz="1200" b="1" dirty="0">
                <a:latin typeface="Open Sans" panose="020B0606030504020204" pitchFamily="34" charset="0"/>
                <a:ea typeface="Open Sans" panose="020B0606030504020204" pitchFamily="34" charset="0"/>
                <a:cs typeface="Open Sans" panose="020B0606030504020204" pitchFamily="34" charset="0"/>
              </a:rPr>
              <a:t> Flat Design:</a:t>
            </a:r>
          </a:p>
          <a:p>
            <a:pPr marL="139700" lvl="0">
              <a:lnSpc>
                <a:spcPct val="115000"/>
              </a:lnSpc>
              <a:buClr>
                <a:srgbClr val="FFFFFF"/>
              </a:buClr>
              <a:buSzPts val="1400"/>
            </a:pPr>
            <a:r>
              <a:rPr lang="vi-VN" sz="1200" dirty="0">
                <a:latin typeface="Open Sans" panose="020B0606030504020204" pitchFamily="34" charset="0"/>
                <a:ea typeface="Open Sans" panose="020B0606030504020204" pitchFamily="34" charset="0"/>
                <a:cs typeface="Open Sans" panose="020B0606030504020204" pitchFamily="34" charset="0"/>
              </a:rPr>
              <a:t>Tối giản các thành phần, thể hiện tất cả trên mặt phẳng, không có chiều sâu</a:t>
            </a:r>
            <a:endParaRPr lang="vi-VN" sz="1200" b="1"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20" name="Rectangle 19">
            <a:extLst>
              <a:ext uri="{FF2B5EF4-FFF2-40B4-BE49-F238E27FC236}">
                <a16:creationId xmlns:a16="http://schemas.microsoft.com/office/drawing/2014/main" id="{2CCD6CA1-28DA-D344-A50E-7F8AE0F42C04}"/>
              </a:ext>
            </a:extLst>
          </p:cNvPr>
          <p:cNvSpPr/>
          <p:nvPr/>
        </p:nvSpPr>
        <p:spPr>
          <a:xfrm>
            <a:off x="4369981" y="1236197"/>
            <a:ext cx="4517775" cy="716093"/>
          </a:xfrm>
          <a:prstGeom prst="rect">
            <a:avLst/>
          </a:prstGeom>
        </p:spPr>
        <p:txBody>
          <a:bodyPr wrap="square">
            <a:spAutoFit/>
          </a:bodyPr>
          <a:lstStyle/>
          <a:p>
            <a:pPr marL="139700" lvl="0">
              <a:lnSpc>
                <a:spcPct val="115000"/>
              </a:lnSpc>
              <a:buClr>
                <a:srgbClr val="FFFFFF"/>
              </a:buClr>
              <a:buSzPts val="1400"/>
            </a:pPr>
            <a:r>
              <a:rPr lang="en-US" sz="1200" b="1" dirty="0" err="1">
                <a:latin typeface="Open Sans" panose="020B0606030504020204" pitchFamily="34" charset="0"/>
                <a:ea typeface="Open Sans" panose="020B0606030504020204" pitchFamily="34" charset="0"/>
                <a:cs typeface="Open Sans" panose="020B0606030504020204" pitchFamily="34" charset="0"/>
              </a:rPr>
              <a:t>Áp</a:t>
            </a:r>
            <a:r>
              <a:rPr lang="en-US" sz="1200" b="1" dirty="0">
                <a:latin typeface="Open Sans" panose="020B0606030504020204" pitchFamily="34" charset="0"/>
                <a:ea typeface="Open Sans" panose="020B0606030504020204" pitchFamily="34" charset="0"/>
                <a:cs typeface="Open Sans" panose="020B0606030504020204" pitchFamily="34" charset="0"/>
              </a:rPr>
              <a:t> dung </a:t>
            </a:r>
            <a:r>
              <a:rPr lang="en-US" sz="1200" b="1" dirty="0" err="1">
                <a:latin typeface="Open Sans" panose="020B0606030504020204" pitchFamily="34" charset="0"/>
                <a:ea typeface="Open Sans" panose="020B0606030504020204" pitchFamily="34" charset="0"/>
                <a:cs typeface="Open Sans" panose="020B0606030504020204" pitchFamily="34" charset="0"/>
              </a:rPr>
              <a:t>phong</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cách</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thiết</a:t>
            </a:r>
            <a:r>
              <a:rPr lang="en-US" sz="1200" b="1" dirty="0">
                <a:latin typeface="Open Sans" panose="020B0606030504020204" pitchFamily="34" charset="0"/>
                <a:ea typeface="Open Sans" panose="020B0606030504020204" pitchFamily="34" charset="0"/>
                <a:cs typeface="Open Sans" panose="020B0606030504020204" pitchFamily="34" charset="0"/>
              </a:rPr>
              <a:t> </a:t>
            </a:r>
            <a:r>
              <a:rPr lang="en-US" sz="1200" b="1" dirty="0" err="1">
                <a:latin typeface="Open Sans" panose="020B0606030504020204" pitchFamily="34" charset="0"/>
                <a:ea typeface="Open Sans" panose="020B0606030504020204" pitchFamily="34" charset="0"/>
                <a:cs typeface="Open Sans" panose="020B0606030504020204" pitchFamily="34" charset="0"/>
              </a:rPr>
              <a:t>kế</a:t>
            </a:r>
            <a:r>
              <a:rPr lang="en-US" sz="1200" b="1" dirty="0">
                <a:latin typeface="Open Sans" panose="020B0606030504020204" pitchFamily="34" charset="0"/>
                <a:ea typeface="Open Sans" panose="020B0606030504020204" pitchFamily="34" charset="0"/>
                <a:cs typeface="Open Sans" panose="020B0606030504020204" pitchFamily="34" charset="0"/>
              </a:rPr>
              <a:t> Material Design:</a:t>
            </a:r>
          </a:p>
          <a:p>
            <a:pPr marL="139700" lvl="0">
              <a:lnSpc>
                <a:spcPct val="115000"/>
              </a:lnSpc>
              <a:buClr>
                <a:srgbClr val="FFFFFF"/>
              </a:buClr>
              <a:buSzPts val="1400"/>
            </a:pPr>
            <a:r>
              <a:rPr lang="vi-VN" sz="1200" dirty="0">
                <a:latin typeface="Open Sans" panose="020B0606030504020204" pitchFamily="34" charset="0"/>
                <a:ea typeface="Open Sans" panose="020B0606030504020204" pitchFamily="34" charset="0"/>
                <a:cs typeface="Open Sans" panose="020B0606030504020204" pitchFamily="34" charset="0"/>
              </a:rPr>
              <a:t>Phân chia các vùng – tạo khối bằng bóng đổ. Sử dụng màu sắc nổi bật để chia tag, button gợi ý hành động</a:t>
            </a:r>
            <a:endParaRPr lang="vi-VN" sz="1200" b="1"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Tree>
    <p:extLst>
      <p:ext uri="{BB962C8B-B14F-4D97-AF65-F5344CB8AC3E}">
        <p14:creationId xmlns:p14="http://schemas.microsoft.com/office/powerpoint/2010/main" val="1081830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9"/>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212660"/>
            <a:ext cx="9144000" cy="5140990"/>
          </a:xfrm>
          <a:prstGeom prst="rect">
            <a:avLst/>
          </a:prstGeom>
        </p:spPr>
      </p:pic>
      <p:sp>
        <p:nvSpPr>
          <p:cNvPr id="12"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a:solidFill>
                  <a:srgbClr val="FDD835"/>
                </a:solidFill>
                <a:uFillTx/>
                <a:latin typeface="Google Sans" panose="020B0503030502040204" pitchFamily="34" charset="0"/>
              </a:rPr>
              <a:t>Material Design vs Flat Design</a:t>
            </a:r>
            <a:endParaRPr sz="2400" b="1" dirty="0">
              <a:solidFill>
                <a:srgbClr val="FDD835"/>
              </a:solidFill>
              <a:uFillTx/>
              <a:latin typeface="Google Sans" panose="020B0503030502040204" pitchFamily="34" charset="0"/>
            </a:endParaRPr>
          </a:p>
        </p:txBody>
      </p:sp>
      <p:pic>
        <p:nvPicPr>
          <p:cNvPr id="15" name="Shape 56"/>
          <p:cNvPicPr preferRelativeResize="0"/>
          <p:nvPr/>
        </p:nvPicPr>
        <p:blipFill>
          <a:blip r:embed="rId4"/>
          <a:stretch>
            <a:fillRect/>
          </a:stretch>
        </p:blipFill>
        <p:spPr>
          <a:xfrm>
            <a:off x="6328310" y="4476970"/>
            <a:ext cx="2407655" cy="370809"/>
          </a:xfrm>
          <a:prstGeom prst="rect">
            <a:avLst/>
          </a:prstGeom>
          <a:noFill/>
          <a:ln>
            <a:noFill/>
          </a:ln>
        </p:spPr>
      </p:pic>
      <p:pic>
        <p:nvPicPr>
          <p:cNvPr id="16" name="Picture 15"/>
          <p:cNvPicPr>
            <a:picLocks noChangeAspect="1"/>
          </p:cNvPicPr>
          <p:nvPr/>
        </p:nvPicPr>
        <p:blipFill>
          <a:blip r:embed="rId5"/>
          <a:stretch>
            <a:fillRect/>
          </a:stretch>
        </p:blipFill>
        <p:spPr>
          <a:xfrm>
            <a:off x="282638" y="4476970"/>
            <a:ext cx="1324623" cy="356068"/>
          </a:xfrm>
          <a:prstGeom prst="rect">
            <a:avLst/>
          </a:prstGeom>
        </p:spPr>
      </p:pic>
      <p:pic>
        <p:nvPicPr>
          <p:cNvPr id="8" name="Picture 7"/>
          <p:cNvPicPr>
            <a:picLocks noChangeAspect="1"/>
          </p:cNvPicPr>
          <p:nvPr/>
        </p:nvPicPr>
        <p:blipFill rotWithShape="1">
          <a:blip r:embed="rId6"/>
          <a:srcRect l="25962" b="12172"/>
          <a:stretch/>
        </p:blipFill>
        <p:spPr>
          <a:xfrm>
            <a:off x="486161" y="537201"/>
            <a:ext cx="917575" cy="662306"/>
          </a:xfrm>
          <a:prstGeom prst="rect">
            <a:avLst/>
          </a:prstGeom>
        </p:spPr>
      </p:pic>
      <p:pic>
        <p:nvPicPr>
          <p:cNvPr id="1027" name="Picture 3" descr="giảm">
            <a:extLst>
              <a:ext uri="{FF2B5EF4-FFF2-40B4-BE49-F238E27FC236}">
                <a16:creationId xmlns:a16="http://schemas.microsoft.com/office/drawing/2014/main" id="{B54C1FAC-FD8C-1243-9572-7ABA641412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397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giảm">
            <a:extLst>
              <a:ext uri="{FF2B5EF4-FFF2-40B4-BE49-F238E27FC236}">
                <a16:creationId xmlns:a16="http://schemas.microsoft.com/office/drawing/2014/main" id="{1E73FA9F-953C-5D43-BD47-0373185284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397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FB29602-91E2-8442-B77F-67EC09940EAB}"/>
              </a:ext>
            </a:extLst>
          </p:cNvPr>
          <p:cNvPicPr>
            <a:picLocks noChangeAspect="1"/>
          </p:cNvPicPr>
          <p:nvPr/>
        </p:nvPicPr>
        <p:blipFill>
          <a:blip r:embed="rId8"/>
          <a:stretch>
            <a:fillRect/>
          </a:stretch>
        </p:blipFill>
        <p:spPr>
          <a:xfrm>
            <a:off x="582864" y="1321528"/>
            <a:ext cx="7965713" cy="3011094"/>
          </a:xfrm>
          <a:prstGeom prst="rect">
            <a:avLst/>
          </a:prstGeom>
        </p:spPr>
      </p:pic>
    </p:spTree>
    <p:extLst>
      <p:ext uri="{BB962C8B-B14F-4D97-AF65-F5344CB8AC3E}">
        <p14:creationId xmlns:p14="http://schemas.microsoft.com/office/powerpoint/2010/main" val="258825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pic>
        <p:nvPicPr>
          <p:cNvPr id="10" name="Shape 56"/>
          <p:cNvPicPr preferRelativeResize="0"/>
          <p:nvPr/>
        </p:nvPicPr>
        <p:blipFill>
          <a:blip r:embed="rId4"/>
          <a:stretch>
            <a:fillRect/>
          </a:stretch>
        </p:blipFill>
        <p:spPr>
          <a:xfrm>
            <a:off x="6328310" y="4476970"/>
            <a:ext cx="2407655" cy="370809"/>
          </a:xfrm>
          <a:prstGeom prst="rect">
            <a:avLst/>
          </a:prstGeom>
          <a:noFill/>
          <a:ln>
            <a:noFill/>
          </a:ln>
        </p:spPr>
      </p:pic>
      <p:pic>
        <p:nvPicPr>
          <p:cNvPr id="14" name="Picture 13"/>
          <p:cNvPicPr>
            <a:picLocks noChangeAspect="1"/>
          </p:cNvPicPr>
          <p:nvPr/>
        </p:nvPicPr>
        <p:blipFill>
          <a:blip r:embed="rId5"/>
          <a:stretch>
            <a:fillRect/>
          </a:stretch>
        </p:blipFill>
        <p:spPr>
          <a:xfrm>
            <a:off x="282638" y="4476970"/>
            <a:ext cx="1324623" cy="356068"/>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Material Design vs Flat Design</a:t>
            </a:r>
          </a:p>
        </p:txBody>
      </p:sp>
      <p:sp>
        <p:nvSpPr>
          <p:cNvPr id="18" name="Shape 71"/>
          <p:cNvSpPr txBox="1">
            <a:spLocks/>
          </p:cNvSpPr>
          <p:nvPr/>
        </p:nvSpPr>
        <p:spPr>
          <a:xfrm>
            <a:off x="1202629" y="1068947"/>
            <a:ext cx="7133298" cy="877990"/>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r>
              <a:rPr lang="vi-VN" b="1" dirty="0">
                <a:solidFill>
                  <a:schemeClr val="bg1">
                    <a:lumMod val="90000"/>
                    <a:lumOff val="10000"/>
                  </a:schemeClr>
                </a:solidFill>
                <a:latin typeface="Google Sans" panose="020B0503030502040204" pitchFamily="34" charset="0"/>
                <a:ea typeface="Roboto"/>
                <a:cs typeface="Roboto"/>
                <a:sym typeface="Roboto"/>
              </a:rPr>
              <a:t>Sự xuất hiện của Material Design đã tạo nên những cuộc tranh luận, so sánh kéo dài giữa Flat Design và Material Design.</a:t>
            </a:r>
          </a:p>
        </p:txBody>
      </p:sp>
      <p:pic>
        <p:nvPicPr>
          <p:cNvPr id="8" name="Picture 7"/>
          <p:cNvPicPr>
            <a:picLocks noChangeAspect="1"/>
          </p:cNvPicPr>
          <p:nvPr/>
        </p:nvPicPr>
        <p:blipFill rotWithShape="1">
          <a:blip r:embed="rId6"/>
          <a:srcRect l="15546" b="13644"/>
          <a:stretch/>
        </p:blipFill>
        <p:spPr>
          <a:xfrm>
            <a:off x="504523" y="488182"/>
            <a:ext cx="698106" cy="686320"/>
          </a:xfrm>
          <a:prstGeom prst="rect">
            <a:avLst/>
          </a:prstGeom>
        </p:spPr>
      </p:pic>
      <p:sp>
        <p:nvSpPr>
          <p:cNvPr id="16" name="Shape 71">
            <a:extLst>
              <a:ext uri="{FF2B5EF4-FFF2-40B4-BE49-F238E27FC236}">
                <a16:creationId xmlns:a16="http://schemas.microsoft.com/office/drawing/2014/main" id="{EC4AE0E0-DF58-894A-8882-0A75C3958717}"/>
              </a:ext>
            </a:extLst>
          </p:cNvPr>
          <p:cNvSpPr txBox="1">
            <a:spLocks/>
          </p:cNvSpPr>
          <p:nvPr/>
        </p:nvSpPr>
        <p:spPr>
          <a:xfrm>
            <a:off x="1202629" y="2464330"/>
            <a:ext cx="3476878" cy="1950193"/>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r>
              <a:rPr lang="vi-VN" b="1" i="1"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rPr>
              <a:t>Flat Design là gì?</a:t>
            </a:r>
          </a:p>
          <a:p>
            <a:pPr marL="139700" lvl="0">
              <a:lnSpc>
                <a:spcPct val="115000"/>
              </a:lnSpc>
              <a:buClr>
                <a:srgbClr val="FFFFFF"/>
              </a:buClr>
              <a:buSzPts val="1400"/>
            </a:pPr>
            <a:r>
              <a:rPr lang="vi-VN"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rPr>
              <a:t>Là kiểu thiết kế đơn giản chỉ sử dụng những </a:t>
            </a:r>
            <a:r>
              <a:rPr lang="vi-VN" b="1"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rPr>
              <a:t>màu sắc tương phản mạnh</a:t>
            </a:r>
            <a:r>
              <a:rPr lang="vi-VN"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rPr>
              <a:t>, </a:t>
            </a:r>
            <a:r>
              <a:rPr lang="vi-VN" b="1"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rPr>
              <a:t>điều hướng trực quan</a:t>
            </a:r>
            <a:r>
              <a:rPr lang="vi-VN"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rPr>
              <a:t>, </a:t>
            </a:r>
            <a:r>
              <a:rPr lang="vi-VN" b="1"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rPr>
              <a:t>bố cục đơn giản</a:t>
            </a:r>
            <a:r>
              <a:rPr lang="vi-VN"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rPr>
              <a:t> nhưng </a:t>
            </a:r>
            <a:r>
              <a:rPr lang="vi-VN" b="1"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rPr>
              <a:t>không có đặc tính vật lý </a:t>
            </a:r>
            <a:r>
              <a:rPr lang="vi-VN"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rPr>
              <a:t>(bóng đổ, ánh sáng hay chuyển động), xuất hiện khi  Microsoft cho ra mắt Window 8 vào năm 2012 và sau đó được ứng dụng trong giao diện iOS7 của Apple.</a:t>
            </a:r>
          </a:p>
          <a:p>
            <a:pPr marL="139700" lvl="0">
              <a:lnSpc>
                <a:spcPct val="115000"/>
              </a:lnSpc>
              <a:buClr>
                <a:srgbClr val="FFFFFF"/>
              </a:buClr>
              <a:buSzPts val="1400"/>
            </a:pPr>
            <a:endParaRPr lang="vi-VN"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endParaRPr>
          </a:p>
          <a:p>
            <a:pPr marL="139700" lvl="0">
              <a:lnSpc>
                <a:spcPct val="115000"/>
              </a:lnSpc>
              <a:buClr>
                <a:srgbClr val="FFFFFF"/>
              </a:buClr>
              <a:buSzPts val="1400"/>
            </a:pPr>
            <a:endParaRPr lang="vi-VN" dirty="0">
              <a:solidFill>
                <a:schemeClr val="bg1">
                  <a:lumMod val="90000"/>
                  <a:lumOff val="10000"/>
                </a:schemeClr>
              </a:solidFill>
              <a:latin typeface="Open Sans" panose="020B0606030504020204" pitchFamily="34" charset="0"/>
              <a:ea typeface="Open Sans" panose="020B0606030504020204" pitchFamily="34" charset="0"/>
              <a:cs typeface="Open Sans" panose="020B0606030504020204" pitchFamily="34" charset="0"/>
              <a:sym typeface="Roboto"/>
            </a:endParaRPr>
          </a:p>
        </p:txBody>
      </p:sp>
      <p:pic>
        <p:nvPicPr>
          <p:cNvPr id="3" name="Picture 2">
            <a:extLst>
              <a:ext uri="{FF2B5EF4-FFF2-40B4-BE49-F238E27FC236}">
                <a16:creationId xmlns:a16="http://schemas.microsoft.com/office/drawing/2014/main" id="{3CC42C42-2523-C643-9707-A0035083E0C9}"/>
              </a:ext>
            </a:extLst>
          </p:cNvPr>
          <p:cNvPicPr>
            <a:picLocks noChangeAspect="1"/>
          </p:cNvPicPr>
          <p:nvPr/>
        </p:nvPicPr>
        <p:blipFill>
          <a:blip r:embed="rId7"/>
          <a:stretch>
            <a:fillRect/>
          </a:stretch>
        </p:blipFill>
        <p:spPr>
          <a:xfrm>
            <a:off x="4829971" y="2317473"/>
            <a:ext cx="3728089" cy="2097050"/>
          </a:xfrm>
          <a:prstGeom prst="rect">
            <a:avLst/>
          </a:prstGeom>
        </p:spPr>
      </p:pic>
    </p:spTree>
    <p:extLst>
      <p:ext uri="{BB962C8B-B14F-4D97-AF65-F5344CB8AC3E}">
        <p14:creationId xmlns:p14="http://schemas.microsoft.com/office/powerpoint/2010/main" val="35387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Material Design vs Flat Design</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sp>
        <p:nvSpPr>
          <p:cNvPr id="7" name="Rectangle 6">
            <a:extLst>
              <a:ext uri="{FF2B5EF4-FFF2-40B4-BE49-F238E27FC236}">
                <a16:creationId xmlns:a16="http://schemas.microsoft.com/office/drawing/2014/main" id="{1E3415CF-8440-F649-A11F-867B84410177}"/>
              </a:ext>
            </a:extLst>
          </p:cNvPr>
          <p:cNvSpPr/>
          <p:nvPr/>
        </p:nvSpPr>
        <p:spPr>
          <a:xfrm>
            <a:off x="5837274" y="1447506"/>
            <a:ext cx="2477386" cy="2246769"/>
          </a:xfrm>
          <a:prstGeom prst="rect">
            <a:avLst/>
          </a:prstGeom>
        </p:spPr>
        <p:txBody>
          <a:bodyPr wrap="square">
            <a:spAutoFit/>
          </a:bodyPr>
          <a:lstStyle/>
          <a:p>
            <a:r>
              <a:rPr lang="vi-VN" dirty="0">
                <a:solidFill>
                  <a:srgbClr val="1B1B1B"/>
                </a:solidFill>
                <a:latin typeface="Open Sans" panose="020B0606030504020204" pitchFamily="34" charset="0"/>
              </a:rPr>
              <a:t>Cùng sử dụng màu sắc nổi bật, giản lược thiết kế, bố cục đơn giản, nên cả </a:t>
            </a:r>
            <a:r>
              <a:rPr lang="vi-VN" b="1" dirty="0">
                <a:solidFill>
                  <a:srgbClr val="1B1B1B"/>
                </a:solidFill>
                <a:latin typeface="Open Sans" panose="020B0606030504020204" pitchFamily="34" charset="0"/>
              </a:rPr>
              <a:t>Flat Design</a:t>
            </a:r>
            <a:r>
              <a:rPr lang="vi-VN" dirty="0">
                <a:solidFill>
                  <a:srgbClr val="1B1B1B"/>
                </a:solidFill>
                <a:latin typeface="Open Sans" panose="020B0606030504020204" pitchFamily="34" charset="0"/>
              </a:rPr>
              <a:t> và </a:t>
            </a:r>
            <a:r>
              <a:rPr lang="vi-VN" b="1" dirty="0">
                <a:solidFill>
                  <a:srgbClr val="1B1B1B"/>
                </a:solidFill>
                <a:latin typeface="Open Sans" panose="020B0606030504020204" pitchFamily="34" charset="0"/>
              </a:rPr>
              <a:t>Material Design </a:t>
            </a:r>
            <a:r>
              <a:rPr lang="vi-VN" dirty="0">
                <a:solidFill>
                  <a:srgbClr val="1B1B1B"/>
                </a:solidFill>
                <a:latin typeface="Open Sans" panose="020B0606030504020204" pitchFamily="34" charset="0"/>
              </a:rPr>
              <a:t>đều mang đến sự thoải mái cho người dùng khi tiếp xúc lâu với sản phẩm. Ngoài ra còn giúp người dùng điều hướng xuyên suốt trang web/app dễ dàng hơn.</a:t>
            </a:r>
            <a:endParaRPr lang="en-US" dirty="0"/>
          </a:p>
        </p:txBody>
      </p:sp>
      <p:pic>
        <p:nvPicPr>
          <p:cNvPr id="11" name="Picture 10">
            <a:extLst>
              <a:ext uri="{FF2B5EF4-FFF2-40B4-BE49-F238E27FC236}">
                <a16:creationId xmlns:a16="http://schemas.microsoft.com/office/drawing/2014/main" id="{36008219-8866-C14F-B1D1-69BC64994CD6}"/>
              </a:ext>
            </a:extLst>
          </p:cNvPr>
          <p:cNvPicPr>
            <a:picLocks noChangeAspect="1"/>
          </p:cNvPicPr>
          <p:nvPr/>
        </p:nvPicPr>
        <p:blipFill>
          <a:blip r:embed="rId5"/>
          <a:stretch>
            <a:fillRect/>
          </a:stretch>
        </p:blipFill>
        <p:spPr>
          <a:xfrm>
            <a:off x="-1" y="1412434"/>
            <a:ext cx="5667153" cy="3541971"/>
          </a:xfrm>
          <a:prstGeom prst="rect">
            <a:avLst/>
          </a:prstGeom>
        </p:spPr>
      </p:pic>
    </p:spTree>
    <p:extLst>
      <p:ext uri="{BB962C8B-B14F-4D97-AF65-F5344CB8AC3E}">
        <p14:creationId xmlns:p14="http://schemas.microsoft.com/office/powerpoint/2010/main" val="169835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Material Design vs Flat Design</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sp>
        <p:nvSpPr>
          <p:cNvPr id="23" name="Rectangle 22">
            <a:extLst>
              <a:ext uri="{FF2B5EF4-FFF2-40B4-BE49-F238E27FC236}">
                <a16:creationId xmlns:a16="http://schemas.microsoft.com/office/drawing/2014/main" id="{755148D0-BB7C-0642-9F72-184CC50ADB17}"/>
              </a:ext>
            </a:extLst>
          </p:cNvPr>
          <p:cNvSpPr/>
          <p:nvPr/>
        </p:nvSpPr>
        <p:spPr>
          <a:xfrm>
            <a:off x="276446" y="4625210"/>
            <a:ext cx="8639408" cy="307777"/>
          </a:xfrm>
          <a:prstGeom prst="rect">
            <a:avLst/>
          </a:prstGeom>
        </p:spPr>
        <p:txBody>
          <a:bodyPr wrap="square">
            <a:spAutoFit/>
          </a:bodyPr>
          <a:lstStyle/>
          <a:p>
            <a:r>
              <a:rPr lang="vi-VN" dirty="0">
                <a:solidFill>
                  <a:srgbClr val="1B1B1B"/>
                </a:solidFill>
                <a:latin typeface="Open Sans" panose="020B0606030504020204" pitchFamily="34" charset="0"/>
              </a:rPr>
              <a:t>Và sự khác biệt lớn nhất giữa 2 ngôn ngữ thiết kế này đó là: </a:t>
            </a:r>
            <a:r>
              <a:rPr lang="vi-VN" b="1" dirty="0">
                <a:solidFill>
                  <a:srgbClr val="1B1B1B"/>
                </a:solidFill>
                <a:latin typeface="Open Sans" panose="020B0606030504020204" pitchFamily="34" charset="0"/>
              </a:rPr>
              <a:t>Chiều sâu, Chuyển động và Điều hướng</a:t>
            </a:r>
            <a:endParaRPr lang="en-US" b="1" dirty="0"/>
          </a:p>
        </p:txBody>
      </p:sp>
      <p:pic>
        <p:nvPicPr>
          <p:cNvPr id="3" name="Picture 2">
            <a:extLst>
              <a:ext uri="{FF2B5EF4-FFF2-40B4-BE49-F238E27FC236}">
                <a16:creationId xmlns:a16="http://schemas.microsoft.com/office/drawing/2014/main" id="{83D9DD24-62E4-E14B-800C-56BAAB468624}"/>
              </a:ext>
            </a:extLst>
          </p:cNvPr>
          <p:cNvPicPr>
            <a:picLocks noChangeAspect="1"/>
          </p:cNvPicPr>
          <p:nvPr/>
        </p:nvPicPr>
        <p:blipFill>
          <a:blip r:embed="rId5"/>
          <a:stretch>
            <a:fillRect/>
          </a:stretch>
        </p:blipFill>
        <p:spPr>
          <a:xfrm>
            <a:off x="399176" y="1225416"/>
            <a:ext cx="8240232" cy="3269933"/>
          </a:xfrm>
          <a:prstGeom prst="rect">
            <a:avLst/>
          </a:prstGeom>
        </p:spPr>
      </p:pic>
    </p:spTree>
    <p:extLst>
      <p:ext uri="{BB962C8B-B14F-4D97-AF65-F5344CB8AC3E}">
        <p14:creationId xmlns:p14="http://schemas.microsoft.com/office/powerpoint/2010/main" val="1100230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Material Design vs Flat Design</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pic>
        <p:nvPicPr>
          <p:cNvPr id="4" name="Picture 3">
            <a:extLst>
              <a:ext uri="{FF2B5EF4-FFF2-40B4-BE49-F238E27FC236}">
                <a16:creationId xmlns:a16="http://schemas.microsoft.com/office/drawing/2014/main" id="{FE752609-AE4C-3D4B-AE77-13AF700A51FC}"/>
              </a:ext>
            </a:extLst>
          </p:cNvPr>
          <p:cNvPicPr>
            <a:picLocks noChangeAspect="1"/>
          </p:cNvPicPr>
          <p:nvPr/>
        </p:nvPicPr>
        <p:blipFill>
          <a:blip r:embed="rId5"/>
          <a:stretch>
            <a:fillRect/>
          </a:stretch>
        </p:blipFill>
        <p:spPr>
          <a:xfrm>
            <a:off x="3474476" y="3503439"/>
            <a:ext cx="4937656" cy="1488558"/>
          </a:xfrm>
          <a:prstGeom prst="rect">
            <a:avLst/>
          </a:prstGeom>
        </p:spPr>
      </p:pic>
      <p:sp>
        <p:nvSpPr>
          <p:cNvPr id="23" name="Rectangle 22">
            <a:extLst>
              <a:ext uri="{FF2B5EF4-FFF2-40B4-BE49-F238E27FC236}">
                <a16:creationId xmlns:a16="http://schemas.microsoft.com/office/drawing/2014/main" id="{755148D0-BB7C-0642-9F72-184CC50ADB17}"/>
              </a:ext>
            </a:extLst>
          </p:cNvPr>
          <p:cNvSpPr/>
          <p:nvPr/>
        </p:nvSpPr>
        <p:spPr>
          <a:xfrm>
            <a:off x="3495742" y="2030319"/>
            <a:ext cx="4572000" cy="954107"/>
          </a:xfrm>
          <a:prstGeom prst="rect">
            <a:avLst/>
          </a:prstGeom>
        </p:spPr>
        <p:txBody>
          <a:bodyPr>
            <a:spAutoFit/>
          </a:bodyPr>
          <a:lstStyle/>
          <a:p>
            <a:r>
              <a:rPr lang="vi-VN" dirty="0">
                <a:solidFill>
                  <a:srgbClr val="1B1B1B"/>
                </a:solidFill>
                <a:latin typeface="Open Sans" panose="020B0606030504020204" pitchFamily="34" charset="0"/>
              </a:rPr>
              <a:t>Do không thể hiện chiều sâu của các components, nên ngoài cảm giác buồn tẻ, </a:t>
            </a:r>
            <a:r>
              <a:rPr lang="vi-VN" b="1" dirty="0">
                <a:solidFill>
                  <a:srgbClr val="1B1B1B"/>
                </a:solidFill>
                <a:latin typeface="Open Sans" panose="020B0606030504020204" pitchFamily="34" charset="0"/>
              </a:rPr>
              <a:t>Flat Design </a:t>
            </a:r>
            <a:r>
              <a:rPr lang="vi-VN" dirty="0">
                <a:solidFill>
                  <a:srgbClr val="1B1B1B"/>
                </a:solidFill>
                <a:latin typeface="Open Sans" panose="020B0606030504020204" pitchFamily="34" charset="0"/>
              </a:rPr>
              <a:t>còn khó giúp người dùng tập trung nhanh vào các thành phần chính như </a:t>
            </a:r>
            <a:r>
              <a:rPr lang="vi-VN" b="1" dirty="0">
                <a:solidFill>
                  <a:srgbClr val="1B1B1B"/>
                </a:solidFill>
                <a:latin typeface="Open Sans" panose="020B0606030504020204" pitchFamily="34" charset="0"/>
              </a:rPr>
              <a:t>Material Design</a:t>
            </a:r>
            <a:r>
              <a:rPr lang="vi-VN" dirty="0">
                <a:solidFill>
                  <a:srgbClr val="1B1B1B"/>
                </a:solidFill>
                <a:latin typeface="Open Sans" panose="020B0606030504020204" pitchFamily="34" charset="0"/>
              </a:rPr>
              <a:t>.</a:t>
            </a:r>
            <a:endParaRPr lang="en-US" dirty="0"/>
          </a:p>
        </p:txBody>
      </p:sp>
      <p:pic>
        <p:nvPicPr>
          <p:cNvPr id="9" name="Picture 8">
            <a:extLst>
              <a:ext uri="{FF2B5EF4-FFF2-40B4-BE49-F238E27FC236}">
                <a16:creationId xmlns:a16="http://schemas.microsoft.com/office/drawing/2014/main" id="{7B16F81A-1EF5-A64F-90E0-411DBE162631}"/>
              </a:ext>
            </a:extLst>
          </p:cNvPr>
          <p:cNvPicPr>
            <a:picLocks noChangeAspect="1"/>
          </p:cNvPicPr>
          <p:nvPr/>
        </p:nvPicPr>
        <p:blipFill>
          <a:blip r:embed="rId6"/>
          <a:stretch>
            <a:fillRect/>
          </a:stretch>
        </p:blipFill>
        <p:spPr>
          <a:xfrm>
            <a:off x="1107820" y="1295046"/>
            <a:ext cx="2068944" cy="3678122"/>
          </a:xfrm>
          <a:prstGeom prst="rect">
            <a:avLst/>
          </a:prstGeom>
        </p:spPr>
      </p:pic>
    </p:spTree>
    <p:extLst>
      <p:ext uri="{BB962C8B-B14F-4D97-AF65-F5344CB8AC3E}">
        <p14:creationId xmlns:p14="http://schemas.microsoft.com/office/powerpoint/2010/main" val="163474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9"/>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212660"/>
            <a:ext cx="9144000" cy="5140990"/>
          </a:xfrm>
          <a:prstGeom prst="rect">
            <a:avLst/>
          </a:prstGeom>
        </p:spPr>
      </p:pic>
      <p:sp>
        <p:nvSpPr>
          <p:cNvPr id="9" name="Shape 71"/>
          <p:cNvSpPr txBox="1">
            <a:spLocks/>
          </p:cNvSpPr>
          <p:nvPr/>
        </p:nvSpPr>
        <p:spPr>
          <a:xfrm>
            <a:off x="944948" y="1862802"/>
            <a:ext cx="5544863" cy="589294"/>
          </a:xfrm>
          <a:prstGeom prst="rect">
            <a:avLst/>
          </a:prstGeom>
          <a:noFill/>
          <a:ln>
            <a:noFill/>
          </a:ln>
        </p:spPr>
        <p:txBody>
          <a:bodyPr spcFirstLastPara="1" wrap="square" lIns="91425" tIns="91425" rIns="91425" bIns="91425" anchor="ctr" anchorCtr="0">
            <a:noAutofit/>
          </a:bodyPr>
          <a:lstStyle/>
          <a:p>
            <a:pPr marL="457200" lvl="0" indent="-317500">
              <a:buClr>
                <a:srgbClr val="FFFFFF"/>
              </a:buClr>
              <a:buSzPts val="1400"/>
              <a:buFont typeface="Roboto"/>
              <a:buChar char="●"/>
            </a:pPr>
            <a:r>
              <a:rPr lang="en-US" b="1" dirty="0">
                <a:solidFill>
                  <a:schemeClr val="accent4">
                    <a:lumMod val="75000"/>
                  </a:schemeClr>
                </a:solidFill>
                <a:latin typeface="Google Sans" panose="020B0503030502040204" pitchFamily="34" charset="0"/>
                <a:ea typeface="Roboto"/>
                <a:cs typeface="Roboto"/>
                <a:sym typeface="Roboto"/>
              </a:rPr>
              <a:t>Material Design (MD) </a:t>
            </a:r>
            <a:r>
              <a:rPr lang="en-US" b="1" dirty="0" err="1">
                <a:solidFill>
                  <a:schemeClr val="accent4">
                    <a:lumMod val="75000"/>
                  </a:schemeClr>
                </a:solidFill>
                <a:latin typeface="Google Sans" panose="020B0503030502040204" pitchFamily="34" charset="0"/>
                <a:ea typeface="Roboto"/>
                <a:cs typeface="Roboto"/>
                <a:sym typeface="Roboto"/>
              </a:rPr>
              <a:t>là</a:t>
            </a:r>
            <a:r>
              <a:rPr lang="en-US" b="1" dirty="0">
                <a:solidFill>
                  <a:schemeClr val="accent4">
                    <a:lumMod val="75000"/>
                  </a:schemeClr>
                </a:solidFill>
                <a:latin typeface="Google Sans" panose="020B0503030502040204" pitchFamily="34" charset="0"/>
                <a:ea typeface="Roboto"/>
                <a:cs typeface="Roboto"/>
                <a:sym typeface="Roboto"/>
              </a:rPr>
              <a:t> </a:t>
            </a:r>
            <a:r>
              <a:rPr lang="en-US" b="1" dirty="0" err="1">
                <a:solidFill>
                  <a:schemeClr val="accent4">
                    <a:lumMod val="75000"/>
                  </a:schemeClr>
                </a:solidFill>
                <a:latin typeface="Google Sans" panose="020B0503030502040204" pitchFamily="34" charset="0"/>
                <a:ea typeface="Roboto"/>
                <a:cs typeface="Roboto"/>
                <a:sym typeface="Roboto"/>
              </a:rPr>
              <a:t>gì</a:t>
            </a:r>
            <a:r>
              <a:rPr lang="en-US" b="1" dirty="0">
                <a:solidFill>
                  <a:schemeClr val="accent4">
                    <a:lumMod val="75000"/>
                  </a:schemeClr>
                </a:solidFill>
                <a:latin typeface="Google Sans" panose="020B0503030502040204" pitchFamily="34" charset="0"/>
                <a:ea typeface="Roboto"/>
                <a:cs typeface="Roboto"/>
                <a:sym typeface="Roboto"/>
              </a:rPr>
              <a:t>?</a:t>
            </a:r>
          </a:p>
          <a:p>
            <a:pPr marL="457200" lvl="0" indent="-317500">
              <a:buClr>
                <a:srgbClr val="FFFFFF"/>
              </a:buClr>
              <a:buSzPts val="1400"/>
              <a:buFont typeface="Roboto"/>
              <a:buChar char="●"/>
            </a:pPr>
            <a:r>
              <a:rPr lang="en-US" sz="1200" i="1" dirty="0" err="1">
                <a:latin typeface="Roboto" pitchFamily="2" charset="0"/>
                <a:ea typeface="Roboto" pitchFamily="2" charset="0"/>
                <a:sym typeface="Roboto"/>
              </a:rPr>
              <a:t>Những</a:t>
            </a:r>
            <a:r>
              <a:rPr lang="en-US" sz="1200" i="1" dirty="0">
                <a:latin typeface="Roboto" pitchFamily="2" charset="0"/>
                <a:ea typeface="Roboto" pitchFamily="2" charset="0"/>
                <a:sym typeface="Roboto"/>
              </a:rPr>
              <a:t> </a:t>
            </a:r>
            <a:r>
              <a:rPr lang="en-US" sz="1200" i="1" dirty="0" err="1">
                <a:latin typeface="Roboto" pitchFamily="2" charset="0"/>
                <a:ea typeface="Roboto" pitchFamily="2" charset="0"/>
                <a:sym typeface="Roboto"/>
              </a:rPr>
              <a:t>điều</a:t>
            </a:r>
            <a:r>
              <a:rPr lang="en-US" sz="1200" i="1" dirty="0">
                <a:latin typeface="Roboto" pitchFamily="2" charset="0"/>
                <a:ea typeface="Roboto" pitchFamily="2" charset="0"/>
                <a:sym typeface="Roboto"/>
              </a:rPr>
              <a:t> </a:t>
            </a:r>
            <a:r>
              <a:rPr lang="en-US" sz="1200" i="1" dirty="0" err="1">
                <a:latin typeface="Roboto" pitchFamily="2" charset="0"/>
                <a:ea typeface="Roboto" pitchFamily="2" charset="0"/>
                <a:sym typeface="Roboto"/>
              </a:rPr>
              <a:t>cần</a:t>
            </a:r>
            <a:r>
              <a:rPr lang="en-US" sz="1200" i="1" dirty="0">
                <a:latin typeface="Roboto" pitchFamily="2" charset="0"/>
                <a:ea typeface="Roboto" pitchFamily="2" charset="0"/>
                <a:sym typeface="Roboto"/>
              </a:rPr>
              <a:t> </a:t>
            </a:r>
            <a:r>
              <a:rPr lang="en-US" sz="1200" i="1" dirty="0" err="1">
                <a:latin typeface="Roboto" pitchFamily="2" charset="0"/>
                <a:ea typeface="Roboto" pitchFamily="2" charset="0"/>
                <a:sym typeface="Roboto"/>
              </a:rPr>
              <a:t>biết</a:t>
            </a:r>
            <a:r>
              <a:rPr lang="en-US" sz="1200" i="1" dirty="0">
                <a:latin typeface="Roboto" pitchFamily="2" charset="0"/>
                <a:ea typeface="Roboto" pitchFamily="2" charset="0"/>
                <a:sym typeface="Roboto"/>
              </a:rPr>
              <a:t> </a:t>
            </a:r>
            <a:r>
              <a:rPr lang="en-US" sz="1200" i="1" dirty="0" err="1">
                <a:latin typeface="Roboto" pitchFamily="2" charset="0"/>
                <a:ea typeface="Roboto" pitchFamily="2" charset="0"/>
                <a:sym typeface="Roboto"/>
              </a:rPr>
              <a:t>về</a:t>
            </a:r>
            <a:r>
              <a:rPr lang="en-US" sz="1200" i="1" dirty="0">
                <a:latin typeface="Roboto" pitchFamily="2" charset="0"/>
                <a:ea typeface="Roboto" pitchFamily="2" charset="0"/>
                <a:sym typeface="Roboto"/>
              </a:rPr>
              <a:t> MD</a:t>
            </a:r>
          </a:p>
          <a:p>
            <a:pPr marL="139700" lvl="0">
              <a:buClr>
                <a:srgbClr val="FFFFFF"/>
              </a:buClr>
              <a:buSzPts val="1400"/>
            </a:pPr>
            <a:endParaRPr lang="en-US" b="1" dirty="0">
              <a:solidFill>
                <a:schemeClr val="bg1">
                  <a:lumMod val="90000"/>
                  <a:lumOff val="10000"/>
                </a:schemeClr>
              </a:solidFill>
              <a:latin typeface="Google Sans" panose="020B0503030502040204" pitchFamily="34" charset="0"/>
              <a:ea typeface="Roboto"/>
              <a:cs typeface="Roboto"/>
              <a:sym typeface="Roboto"/>
            </a:endParaRPr>
          </a:p>
        </p:txBody>
      </p:sp>
      <p:sp>
        <p:nvSpPr>
          <p:cNvPr id="12"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a:solidFill>
                  <a:srgbClr val="FDD835"/>
                </a:solidFill>
                <a:uFillTx/>
                <a:latin typeface="Google Sans" panose="020B0503030502040204" pitchFamily="34" charset="0"/>
              </a:rPr>
              <a:t>Follow me to find out</a:t>
            </a:r>
            <a:endParaRPr sz="2400" b="1" dirty="0">
              <a:solidFill>
                <a:srgbClr val="FDD835"/>
              </a:solidFill>
              <a:uFillTx/>
              <a:latin typeface="Google Sans" panose="020B0503030502040204" pitchFamily="34" charset="0"/>
            </a:endParaRPr>
          </a:p>
        </p:txBody>
      </p:sp>
      <p:pic>
        <p:nvPicPr>
          <p:cNvPr id="15" name="Shape 56"/>
          <p:cNvPicPr preferRelativeResize="0"/>
          <p:nvPr/>
        </p:nvPicPr>
        <p:blipFill>
          <a:blip r:embed="rId4"/>
          <a:stretch>
            <a:fillRect/>
          </a:stretch>
        </p:blipFill>
        <p:spPr>
          <a:xfrm>
            <a:off x="6328310" y="4476970"/>
            <a:ext cx="2407655" cy="370809"/>
          </a:xfrm>
          <a:prstGeom prst="rect">
            <a:avLst/>
          </a:prstGeom>
          <a:noFill/>
          <a:ln>
            <a:noFill/>
          </a:ln>
        </p:spPr>
      </p:pic>
      <p:pic>
        <p:nvPicPr>
          <p:cNvPr id="16" name="Picture 15"/>
          <p:cNvPicPr>
            <a:picLocks noChangeAspect="1"/>
          </p:cNvPicPr>
          <p:nvPr/>
        </p:nvPicPr>
        <p:blipFill>
          <a:blip r:embed="rId5"/>
          <a:stretch>
            <a:fillRect/>
          </a:stretch>
        </p:blipFill>
        <p:spPr>
          <a:xfrm>
            <a:off x="282638" y="4476970"/>
            <a:ext cx="1324623" cy="356068"/>
          </a:xfrm>
          <a:prstGeom prst="rect">
            <a:avLst/>
          </a:prstGeom>
        </p:spPr>
      </p:pic>
      <p:pic>
        <p:nvPicPr>
          <p:cNvPr id="8" name="Picture 7"/>
          <p:cNvPicPr>
            <a:picLocks noChangeAspect="1"/>
          </p:cNvPicPr>
          <p:nvPr/>
        </p:nvPicPr>
        <p:blipFill rotWithShape="1">
          <a:blip r:embed="rId6"/>
          <a:srcRect l="25962" b="12172"/>
          <a:stretch/>
        </p:blipFill>
        <p:spPr>
          <a:xfrm>
            <a:off x="486161" y="537201"/>
            <a:ext cx="917575" cy="662306"/>
          </a:xfrm>
          <a:prstGeom prst="rect">
            <a:avLst/>
          </a:prstGeom>
        </p:spPr>
      </p:pic>
      <p:pic>
        <p:nvPicPr>
          <p:cNvPr id="1027" name="Picture 3" descr="giảm">
            <a:extLst>
              <a:ext uri="{FF2B5EF4-FFF2-40B4-BE49-F238E27FC236}">
                <a16:creationId xmlns:a16="http://schemas.microsoft.com/office/drawing/2014/main" id="{B54C1FAC-FD8C-1243-9572-7ABA641412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39700" cy="1397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giảm">
            <a:extLst>
              <a:ext uri="{FF2B5EF4-FFF2-40B4-BE49-F238E27FC236}">
                <a16:creationId xmlns:a16="http://schemas.microsoft.com/office/drawing/2014/main" id="{1E73FA9F-953C-5D43-BD47-0373185284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39700" cy="13970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71">
            <a:extLst>
              <a:ext uri="{FF2B5EF4-FFF2-40B4-BE49-F238E27FC236}">
                <a16:creationId xmlns:a16="http://schemas.microsoft.com/office/drawing/2014/main" id="{078DEA8C-8AFE-6142-8B77-E167586FD5C2}"/>
              </a:ext>
            </a:extLst>
          </p:cNvPr>
          <p:cNvSpPr txBox="1">
            <a:spLocks/>
          </p:cNvSpPr>
          <p:nvPr/>
        </p:nvSpPr>
        <p:spPr>
          <a:xfrm>
            <a:off x="944949" y="2736353"/>
            <a:ext cx="6146968" cy="394425"/>
          </a:xfrm>
          <a:prstGeom prst="rect">
            <a:avLst/>
          </a:prstGeom>
          <a:noFill/>
          <a:ln>
            <a:noFill/>
          </a:ln>
        </p:spPr>
        <p:txBody>
          <a:bodyPr spcFirstLastPara="1" wrap="square" lIns="91425" tIns="91425" rIns="91425" bIns="91425" anchor="ctr" anchorCtr="0">
            <a:noAutofit/>
          </a:bodyPr>
          <a:lstStyle/>
          <a:p>
            <a:pPr marL="457200" indent="-317500">
              <a:buClr>
                <a:srgbClr val="FFFFFF"/>
              </a:buClr>
              <a:buSzPts val="1400"/>
              <a:buFont typeface="Roboto"/>
              <a:buChar char="●"/>
            </a:pPr>
            <a:r>
              <a:rPr lang="en-US" b="1" dirty="0" err="1">
                <a:solidFill>
                  <a:schemeClr val="accent4">
                    <a:lumMod val="75000"/>
                  </a:schemeClr>
                </a:solidFill>
                <a:latin typeface="Google Sans" panose="020B0503030502040204" pitchFamily="34" charset="0"/>
                <a:ea typeface="Roboto"/>
                <a:cs typeface="Roboto"/>
                <a:sym typeface="Roboto"/>
              </a:rPr>
              <a:t>Đặt</a:t>
            </a:r>
            <a:r>
              <a:rPr lang="en-US" b="1" dirty="0">
                <a:solidFill>
                  <a:schemeClr val="accent4">
                    <a:lumMod val="75000"/>
                  </a:schemeClr>
                </a:solidFill>
                <a:latin typeface="Google Sans" panose="020B0503030502040204" pitchFamily="34" charset="0"/>
                <a:ea typeface="Roboto"/>
                <a:cs typeface="Roboto"/>
                <a:sym typeface="Roboto"/>
              </a:rPr>
              <a:t> </a:t>
            </a:r>
            <a:r>
              <a:rPr lang="en-US" b="1" dirty="0" err="1">
                <a:solidFill>
                  <a:schemeClr val="accent4">
                    <a:lumMod val="75000"/>
                  </a:schemeClr>
                </a:solidFill>
                <a:latin typeface="Google Sans" panose="020B0503030502040204" pitchFamily="34" charset="0"/>
                <a:ea typeface="Roboto"/>
                <a:cs typeface="Roboto"/>
                <a:sym typeface="Roboto"/>
              </a:rPr>
              <a:t>lên</a:t>
            </a:r>
            <a:r>
              <a:rPr lang="en-US" b="1" dirty="0">
                <a:solidFill>
                  <a:schemeClr val="accent4">
                    <a:lumMod val="75000"/>
                  </a:schemeClr>
                </a:solidFill>
                <a:latin typeface="Google Sans" panose="020B0503030502040204" pitchFamily="34" charset="0"/>
                <a:ea typeface="Roboto"/>
                <a:cs typeface="Roboto"/>
                <a:sym typeface="Roboto"/>
              </a:rPr>
              <a:t> </a:t>
            </a:r>
            <a:r>
              <a:rPr lang="en-US" b="1" dirty="0" err="1">
                <a:solidFill>
                  <a:schemeClr val="accent4">
                    <a:lumMod val="75000"/>
                  </a:schemeClr>
                </a:solidFill>
                <a:latin typeface="Google Sans" panose="020B0503030502040204" pitchFamily="34" charset="0"/>
                <a:ea typeface="Roboto"/>
                <a:cs typeface="Roboto"/>
                <a:sym typeface="Roboto"/>
              </a:rPr>
              <a:t>bàn</a:t>
            </a:r>
            <a:r>
              <a:rPr lang="en-US" b="1" dirty="0">
                <a:solidFill>
                  <a:schemeClr val="accent4">
                    <a:lumMod val="75000"/>
                  </a:schemeClr>
                </a:solidFill>
                <a:latin typeface="Google Sans" panose="020B0503030502040204" pitchFamily="34" charset="0"/>
                <a:ea typeface="Roboto"/>
                <a:cs typeface="Roboto"/>
                <a:sym typeface="Roboto"/>
              </a:rPr>
              <a:t> </a:t>
            </a:r>
            <a:r>
              <a:rPr lang="en-US" b="1" dirty="0" err="1">
                <a:solidFill>
                  <a:schemeClr val="accent4">
                    <a:lumMod val="75000"/>
                  </a:schemeClr>
                </a:solidFill>
                <a:latin typeface="Google Sans" panose="020B0503030502040204" pitchFamily="34" charset="0"/>
                <a:ea typeface="Roboto"/>
                <a:cs typeface="Roboto"/>
                <a:sym typeface="Roboto"/>
              </a:rPr>
              <a:t>cân</a:t>
            </a:r>
            <a:r>
              <a:rPr lang="en-US" b="1" dirty="0">
                <a:solidFill>
                  <a:schemeClr val="accent4">
                    <a:lumMod val="75000"/>
                  </a:schemeClr>
                </a:solidFill>
                <a:latin typeface="Google Sans" panose="020B0503030502040204" pitchFamily="34" charset="0"/>
                <a:ea typeface="Roboto"/>
                <a:cs typeface="Roboto"/>
                <a:sym typeface="Roboto"/>
              </a:rPr>
              <a:t>: </a:t>
            </a:r>
            <a:r>
              <a:rPr lang="en-US" b="1" i="1" dirty="0">
                <a:latin typeface="Roboto" pitchFamily="2" charset="0"/>
                <a:ea typeface="Roboto" pitchFamily="2" charset="0"/>
              </a:rPr>
              <a:t>Google’s Material Design vs Apple’s Flat Design</a:t>
            </a:r>
          </a:p>
          <a:p>
            <a:pPr marL="139700">
              <a:buClr>
                <a:srgbClr val="FFFFFF"/>
              </a:buClr>
              <a:buSzPts val="1400"/>
            </a:pPr>
            <a:endParaRPr lang="en-US" b="1" dirty="0">
              <a:solidFill>
                <a:schemeClr val="bg1">
                  <a:lumMod val="90000"/>
                  <a:lumOff val="10000"/>
                </a:schemeClr>
              </a:solidFill>
              <a:latin typeface="Google Sans" panose="020B0503030502040204" pitchFamily="34" charset="0"/>
              <a:ea typeface="Roboto"/>
              <a:cs typeface="Roboto"/>
              <a:sym typeface="Roboto"/>
            </a:endParaRPr>
          </a:p>
        </p:txBody>
      </p:sp>
      <p:sp>
        <p:nvSpPr>
          <p:cNvPr id="17" name="Shape 71">
            <a:extLst>
              <a:ext uri="{FF2B5EF4-FFF2-40B4-BE49-F238E27FC236}">
                <a16:creationId xmlns:a16="http://schemas.microsoft.com/office/drawing/2014/main" id="{31471B0D-1932-9F48-9D93-C8ADB6646F16}"/>
              </a:ext>
            </a:extLst>
          </p:cNvPr>
          <p:cNvSpPr txBox="1">
            <a:spLocks/>
          </p:cNvSpPr>
          <p:nvPr/>
        </p:nvSpPr>
        <p:spPr>
          <a:xfrm>
            <a:off x="944949" y="2933566"/>
            <a:ext cx="6146968" cy="1372620"/>
          </a:xfrm>
          <a:prstGeom prst="rect">
            <a:avLst/>
          </a:prstGeom>
          <a:noFill/>
          <a:ln>
            <a:noFill/>
          </a:ln>
        </p:spPr>
        <p:txBody>
          <a:bodyPr spcFirstLastPara="1" wrap="square" lIns="91425" tIns="91425" rIns="91425" bIns="91425" anchor="ctr" anchorCtr="0">
            <a:noAutofit/>
          </a:bodyPr>
          <a:lstStyle/>
          <a:p>
            <a:pPr marL="457200" indent="-317500">
              <a:buClr>
                <a:srgbClr val="FFFFFF"/>
              </a:buClr>
              <a:buSzPts val="1400"/>
              <a:buFont typeface="Roboto"/>
              <a:buChar char="●"/>
            </a:pPr>
            <a:r>
              <a:rPr lang="en-US" b="1" dirty="0" err="1">
                <a:solidFill>
                  <a:schemeClr val="accent4">
                    <a:lumMod val="75000"/>
                  </a:schemeClr>
                </a:solidFill>
                <a:latin typeface="Google Sans" panose="020B0503030502040204" pitchFamily="34" charset="0"/>
                <a:ea typeface="Roboto"/>
                <a:cs typeface="Roboto"/>
                <a:sym typeface="Roboto"/>
              </a:rPr>
              <a:t>Ứng</a:t>
            </a:r>
            <a:r>
              <a:rPr lang="en-US" b="1" dirty="0">
                <a:solidFill>
                  <a:schemeClr val="accent4">
                    <a:lumMod val="75000"/>
                  </a:schemeClr>
                </a:solidFill>
                <a:latin typeface="Google Sans" panose="020B0503030502040204" pitchFamily="34" charset="0"/>
                <a:ea typeface="Roboto"/>
                <a:cs typeface="Roboto"/>
                <a:sym typeface="Roboto"/>
              </a:rPr>
              <a:t> </a:t>
            </a:r>
            <a:r>
              <a:rPr lang="en-US" b="1" dirty="0" err="1">
                <a:solidFill>
                  <a:schemeClr val="accent4">
                    <a:lumMod val="75000"/>
                  </a:schemeClr>
                </a:solidFill>
                <a:latin typeface="Google Sans" panose="020B0503030502040204" pitchFamily="34" charset="0"/>
                <a:ea typeface="Roboto"/>
                <a:cs typeface="Roboto"/>
                <a:sym typeface="Roboto"/>
              </a:rPr>
              <a:t>dụng</a:t>
            </a:r>
            <a:r>
              <a:rPr lang="en-US" b="1" dirty="0">
                <a:solidFill>
                  <a:schemeClr val="accent4">
                    <a:lumMod val="75000"/>
                  </a:schemeClr>
                </a:solidFill>
                <a:latin typeface="Google Sans" panose="020B0503030502040204" pitchFamily="34" charset="0"/>
                <a:ea typeface="Roboto"/>
                <a:cs typeface="Roboto"/>
                <a:sym typeface="Roboto"/>
              </a:rPr>
              <a:t> MD </a:t>
            </a:r>
            <a:r>
              <a:rPr lang="en-US" b="1" dirty="0" err="1">
                <a:solidFill>
                  <a:schemeClr val="accent4">
                    <a:lumMod val="75000"/>
                  </a:schemeClr>
                </a:solidFill>
                <a:latin typeface="Google Sans" panose="020B0503030502040204" pitchFamily="34" charset="0"/>
                <a:ea typeface="Roboto"/>
                <a:cs typeface="Roboto"/>
                <a:sym typeface="Roboto"/>
              </a:rPr>
              <a:t>trong</a:t>
            </a:r>
            <a:r>
              <a:rPr lang="en-US" b="1" dirty="0">
                <a:solidFill>
                  <a:schemeClr val="accent4">
                    <a:lumMod val="75000"/>
                  </a:schemeClr>
                </a:solidFill>
                <a:latin typeface="Google Sans" panose="020B0503030502040204" pitchFamily="34" charset="0"/>
                <a:ea typeface="Roboto"/>
                <a:cs typeface="Roboto"/>
                <a:sym typeface="Roboto"/>
              </a:rPr>
              <a:t> </a:t>
            </a:r>
            <a:r>
              <a:rPr lang="en-US" b="1" dirty="0" err="1">
                <a:solidFill>
                  <a:schemeClr val="accent4">
                    <a:lumMod val="75000"/>
                  </a:schemeClr>
                </a:solidFill>
                <a:latin typeface="Google Sans" panose="020B0503030502040204" pitchFamily="34" charset="0"/>
                <a:ea typeface="Roboto"/>
                <a:cs typeface="Roboto"/>
                <a:sym typeface="Roboto"/>
              </a:rPr>
              <a:t>thiết</a:t>
            </a:r>
            <a:r>
              <a:rPr lang="en-US" b="1" dirty="0">
                <a:solidFill>
                  <a:schemeClr val="accent4">
                    <a:lumMod val="75000"/>
                  </a:schemeClr>
                </a:solidFill>
                <a:latin typeface="Google Sans" panose="020B0503030502040204" pitchFamily="34" charset="0"/>
                <a:ea typeface="Roboto"/>
                <a:cs typeface="Roboto"/>
                <a:sym typeface="Roboto"/>
              </a:rPr>
              <a:t> </a:t>
            </a:r>
            <a:r>
              <a:rPr lang="en-US" b="1" dirty="0" err="1">
                <a:solidFill>
                  <a:schemeClr val="accent4">
                    <a:lumMod val="75000"/>
                  </a:schemeClr>
                </a:solidFill>
                <a:latin typeface="Google Sans" panose="020B0503030502040204" pitchFamily="34" charset="0"/>
                <a:ea typeface="Roboto"/>
                <a:cs typeface="Roboto"/>
                <a:sym typeface="Roboto"/>
              </a:rPr>
              <a:t>kế</a:t>
            </a:r>
            <a:r>
              <a:rPr lang="en-US" b="1" dirty="0">
                <a:solidFill>
                  <a:schemeClr val="accent4">
                    <a:lumMod val="75000"/>
                  </a:schemeClr>
                </a:solidFill>
                <a:latin typeface="Google Sans" panose="020B0503030502040204" pitchFamily="34" charset="0"/>
                <a:ea typeface="Roboto"/>
                <a:cs typeface="Roboto"/>
                <a:sym typeface="Roboto"/>
              </a:rPr>
              <a:t> app</a:t>
            </a:r>
          </a:p>
          <a:p>
            <a:pPr marL="457200" indent="-317500">
              <a:buClr>
                <a:srgbClr val="FFFFFF"/>
              </a:buClr>
              <a:buSzPts val="1400"/>
              <a:buFont typeface="Roboto"/>
              <a:buChar char="●"/>
            </a:pPr>
            <a:r>
              <a:rPr lang="en-US" sz="1200" i="1" dirty="0" err="1">
                <a:solidFill>
                  <a:schemeClr val="bg1">
                    <a:lumMod val="90000"/>
                    <a:lumOff val="10000"/>
                  </a:schemeClr>
                </a:solidFill>
                <a:latin typeface="Google Sans" panose="020B0503030502040204" pitchFamily="34" charset="0"/>
                <a:ea typeface="Roboto"/>
                <a:cs typeface="Roboto"/>
                <a:sym typeface="Roboto"/>
              </a:rPr>
              <a:t>Tìm</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hiểu</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về</a:t>
            </a:r>
            <a:r>
              <a:rPr lang="en-US" sz="1200" i="1" dirty="0">
                <a:solidFill>
                  <a:schemeClr val="bg1">
                    <a:lumMod val="90000"/>
                    <a:lumOff val="10000"/>
                  </a:schemeClr>
                </a:solidFill>
                <a:latin typeface="Google Sans" panose="020B0503030502040204" pitchFamily="34" charset="0"/>
                <a:ea typeface="Roboto"/>
                <a:cs typeface="Roboto"/>
                <a:sym typeface="Roboto"/>
              </a:rPr>
              <a:t> MD </a:t>
            </a:r>
            <a:r>
              <a:rPr lang="en-US" sz="1200" i="1" dirty="0" err="1">
                <a:solidFill>
                  <a:schemeClr val="bg1">
                    <a:lumMod val="90000"/>
                    <a:lumOff val="10000"/>
                  </a:schemeClr>
                </a:solidFill>
                <a:latin typeface="Google Sans" panose="020B0503030502040204" pitchFamily="34" charset="0"/>
                <a:ea typeface="Roboto"/>
                <a:cs typeface="Roboto"/>
                <a:sym typeface="Roboto"/>
              </a:rPr>
              <a:t>của</a:t>
            </a:r>
            <a:r>
              <a:rPr lang="en-US" sz="1200" i="1" dirty="0">
                <a:solidFill>
                  <a:schemeClr val="bg1">
                    <a:lumMod val="90000"/>
                    <a:lumOff val="10000"/>
                  </a:schemeClr>
                </a:solidFill>
                <a:latin typeface="Google Sans" panose="020B0503030502040204" pitchFamily="34" charset="0"/>
                <a:ea typeface="Roboto"/>
                <a:cs typeface="Roboto"/>
                <a:sym typeface="Roboto"/>
              </a:rPr>
              <a:t> Dropbox – 1 </a:t>
            </a:r>
            <a:r>
              <a:rPr lang="en-US" sz="1200" i="1" dirty="0" err="1">
                <a:solidFill>
                  <a:schemeClr val="bg1">
                    <a:lumMod val="90000"/>
                    <a:lumOff val="10000"/>
                  </a:schemeClr>
                </a:solidFill>
                <a:latin typeface="Google Sans" panose="020B0503030502040204" pitchFamily="34" charset="0"/>
                <a:ea typeface="Roboto"/>
                <a:cs typeface="Roboto"/>
                <a:sym typeface="Roboto"/>
              </a:rPr>
              <a:t>dịch</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vụ</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lưu</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trữ</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miễn</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phí</a:t>
            </a:r>
            <a:endParaRPr lang="en-US" sz="1200" i="1" dirty="0">
              <a:solidFill>
                <a:schemeClr val="bg1">
                  <a:lumMod val="90000"/>
                  <a:lumOff val="10000"/>
                </a:schemeClr>
              </a:solidFill>
              <a:latin typeface="Google Sans" panose="020B0503030502040204" pitchFamily="34" charset="0"/>
              <a:ea typeface="Roboto"/>
              <a:cs typeface="Roboto"/>
              <a:sym typeface="Roboto"/>
            </a:endParaRPr>
          </a:p>
          <a:p>
            <a:pPr marL="457200" indent="-317500">
              <a:buClr>
                <a:srgbClr val="FFFFFF"/>
              </a:buClr>
              <a:buSzPts val="1400"/>
              <a:buFont typeface="Roboto"/>
              <a:buChar char="●"/>
            </a:pPr>
            <a:r>
              <a:rPr lang="en-US" sz="1200" i="1" dirty="0" err="1">
                <a:solidFill>
                  <a:schemeClr val="bg1">
                    <a:lumMod val="90000"/>
                    <a:lumOff val="10000"/>
                  </a:schemeClr>
                </a:solidFill>
                <a:latin typeface="Google Sans" panose="020B0503030502040204" pitchFamily="34" charset="0"/>
                <a:ea typeface="Roboto"/>
                <a:cs typeface="Roboto"/>
                <a:sym typeface="Roboto"/>
              </a:rPr>
              <a:t>Phân</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tích</a:t>
            </a:r>
            <a:r>
              <a:rPr lang="en-US" sz="1200" i="1" dirty="0">
                <a:solidFill>
                  <a:schemeClr val="bg1">
                    <a:lumMod val="90000"/>
                    <a:lumOff val="10000"/>
                  </a:schemeClr>
                </a:solidFill>
                <a:latin typeface="Google Sans" panose="020B0503030502040204" pitchFamily="34" charset="0"/>
                <a:ea typeface="Roboto"/>
                <a:cs typeface="Roboto"/>
                <a:sym typeface="Roboto"/>
              </a:rPr>
              <a:t> app </a:t>
            </a:r>
            <a:r>
              <a:rPr lang="en-US" sz="1200" i="1" dirty="0" err="1">
                <a:solidFill>
                  <a:schemeClr val="bg1">
                    <a:lumMod val="90000"/>
                    <a:lumOff val="10000"/>
                  </a:schemeClr>
                </a:solidFill>
                <a:latin typeface="Google Sans" panose="020B0503030502040204" pitchFamily="34" charset="0"/>
                <a:ea typeface="Roboto"/>
                <a:cs typeface="Roboto"/>
                <a:sym typeface="Roboto"/>
              </a:rPr>
              <a:t>của</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Malindo</a:t>
            </a:r>
            <a:r>
              <a:rPr lang="en-US" sz="1200" i="1" dirty="0">
                <a:solidFill>
                  <a:schemeClr val="bg1">
                    <a:lumMod val="90000"/>
                    <a:lumOff val="10000"/>
                  </a:schemeClr>
                </a:solidFill>
                <a:latin typeface="Google Sans" panose="020B0503030502040204" pitchFamily="34" charset="0"/>
                <a:ea typeface="Roboto"/>
                <a:cs typeface="Roboto"/>
                <a:sym typeface="Roboto"/>
              </a:rPr>
              <a:t> Air” – </a:t>
            </a:r>
            <a:r>
              <a:rPr lang="en-US" sz="1200" i="1" dirty="0" err="1">
                <a:solidFill>
                  <a:schemeClr val="bg1">
                    <a:lumMod val="90000"/>
                    <a:lumOff val="10000"/>
                  </a:schemeClr>
                </a:solidFill>
                <a:latin typeface="Google Sans" panose="020B0503030502040204" pitchFamily="34" charset="0"/>
                <a:ea typeface="Roboto"/>
                <a:cs typeface="Roboto"/>
                <a:sym typeface="Roboto"/>
              </a:rPr>
              <a:t>hãng</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hàng</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không</a:t>
            </a:r>
            <a:r>
              <a:rPr lang="en-US" sz="1200" i="1" dirty="0">
                <a:solidFill>
                  <a:schemeClr val="bg1">
                    <a:lumMod val="90000"/>
                    <a:lumOff val="10000"/>
                  </a:schemeClr>
                </a:solidFill>
                <a:latin typeface="Google Sans" panose="020B0503030502040204" pitchFamily="34" charset="0"/>
                <a:ea typeface="Roboto"/>
                <a:cs typeface="Roboto"/>
                <a:sym typeface="Roboto"/>
              </a:rPr>
              <a:t> </a:t>
            </a:r>
            <a:r>
              <a:rPr lang="en-US" sz="1200" i="1" dirty="0" err="1">
                <a:solidFill>
                  <a:schemeClr val="bg1">
                    <a:lumMod val="90000"/>
                    <a:lumOff val="10000"/>
                  </a:schemeClr>
                </a:solidFill>
                <a:latin typeface="Google Sans" panose="020B0503030502040204" pitchFamily="34" charset="0"/>
                <a:ea typeface="Roboto"/>
                <a:cs typeface="Roboto"/>
                <a:sym typeface="Roboto"/>
              </a:rPr>
              <a:t>của</a:t>
            </a:r>
            <a:r>
              <a:rPr lang="en-US" sz="1200" i="1" dirty="0">
                <a:solidFill>
                  <a:schemeClr val="bg1">
                    <a:lumMod val="90000"/>
                    <a:lumOff val="10000"/>
                  </a:schemeClr>
                </a:solidFill>
                <a:latin typeface="Google Sans" panose="020B0503030502040204" pitchFamily="34" charset="0"/>
                <a:ea typeface="Roboto"/>
                <a:cs typeface="Roboto"/>
                <a:sym typeface="Roboto"/>
              </a:rPr>
              <a:t> Malaysia</a:t>
            </a:r>
            <a:endParaRPr lang="en-US" b="1" dirty="0">
              <a:solidFill>
                <a:schemeClr val="bg1">
                  <a:lumMod val="90000"/>
                  <a:lumOff val="10000"/>
                </a:schemeClr>
              </a:solidFill>
              <a:latin typeface="Google Sans" panose="020B0503030502040204" pitchFamily="34" charset="0"/>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1"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1"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3" grpId="1"/>
      <p:bldP spid="17" grpId="0"/>
      <p:bldP spid="17"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pic>
        <p:nvPicPr>
          <p:cNvPr id="14" name="Picture 13">
            <a:extLst>
              <a:ext uri="{FF2B5EF4-FFF2-40B4-BE49-F238E27FC236}">
                <a16:creationId xmlns:a16="http://schemas.microsoft.com/office/drawing/2014/main" id="{F69A04EB-3C0B-EC4E-94F9-EE0EBE0B8AAE}"/>
              </a:ext>
            </a:extLst>
          </p:cNvPr>
          <p:cNvPicPr>
            <a:picLocks noChangeAspect="1"/>
          </p:cNvPicPr>
          <p:nvPr/>
        </p:nvPicPr>
        <p:blipFill>
          <a:blip r:embed="rId4"/>
          <a:stretch>
            <a:fillRect/>
          </a:stretch>
        </p:blipFill>
        <p:spPr>
          <a:xfrm>
            <a:off x="5103628" y="1267217"/>
            <a:ext cx="3790497" cy="3291126"/>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Material Design vs Flat Design</a:t>
            </a:r>
          </a:p>
        </p:txBody>
      </p:sp>
      <p:pic>
        <p:nvPicPr>
          <p:cNvPr id="8" name="Picture 7"/>
          <p:cNvPicPr>
            <a:picLocks noChangeAspect="1"/>
          </p:cNvPicPr>
          <p:nvPr/>
        </p:nvPicPr>
        <p:blipFill rotWithShape="1">
          <a:blip r:embed="rId5"/>
          <a:srcRect l="15546" b="13644"/>
          <a:stretch/>
        </p:blipFill>
        <p:spPr>
          <a:xfrm>
            <a:off x="504523" y="488182"/>
            <a:ext cx="698106" cy="686320"/>
          </a:xfrm>
          <a:prstGeom prst="rect">
            <a:avLst/>
          </a:prstGeom>
        </p:spPr>
      </p:pic>
      <p:pic>
        <p:nvPicPr>
          <p:cNvPr id="7" name="Picture 6">
            <a:extLst>
              <a:ext uri="{FF2B5EF4-FFF2-40B4-BE49-F238E27FC236}">
                <a16:creationId xmlns:a16="http://schemas.microsoft.com/office/drawing/2014/main" id="{6EDA9F62-B8FE-6141-ACCA-E20D7AFBB8EC}"/>
              </a:ext>
            </a:extLst>
          </p:cNvPr>
          <p:cNvPicPr>
            <a:picLocks noChangeAspect="1"/>
          </p:cNvPicPr>
          <p:nvPr/>
        </p:nvPicPr>
        <p:blipFill>
          <a:blip r:embed="rId6"/>
          <a:stretch>
            <a:fillRect/>
          </a:stretch>
        </p:blipFill>
        <p:spPr>
          <a:xfrm>
            <a:off x="3733043" y="1694051"/>
            <a:ext cx="1470392" cy="2613141"/>
          </a:xfrm>
          <a:prstGeom prst="rect">
            <a:avLst/>
          </a:prstGeom>
        </p:spPr>
      </p:pic>
      <p:pic>
        <p:nvPicPr>
          <p:cNvPr id="3" name="Picture 2">
            <a:extLst>
              <a:ext uri="{FF2B5EF4-FFF2-40B4-BE49-F238E27FC236}">
                <a16:creationId xmlns:a16="http://schemas.microsoft.com/office/drawing/2014/main" id="{E09822AB-3812-C64A-80BB-FE7124AFDF94}"/>
              </a:ext>
            </a:extLst>
          </p:cNvPr>
          <p:cNvPicPr>
            <a:picLocks noChangeAspect="1"/>
          </p:cNvPicPr>
          <p:nvPr/>
        </p:nvPicPr>
        <p:blipFill>
          <a:blip r:embed="rId7"/>
          <a:stretch>
            <a:fillRect/>
          </a:stretch>
        </p:blipFill>
        <p:spPr>
          <a:xfrm>
            <a:off x="125845" y="1431710"/>
            <a:ext cx="3481353" cy="2875482"/>
          </a:xfrm>
          <a:prstGeom prst="rect">
            <a:avLst/>
          </a:prstGeom>
        </p:spPr>
      </p:pic>
      <p:sp>
        <p:nvSpPr>
          <p:cNvPr id="2" name="Rectangle 1">
            <a:extLst>
              <a:ext uri="{FF2B5EF4-FFF2-40B4-BE49-F238E27FC236}">
                <a16:creationId xmlns:a16="http://schemas.microsoft.com/office/drawing/2014/main" id="{10C7A060-053E-A54E-8457-6AD3432EF7A8}"/>
              </a:ext>
            </a:extLst>
          </p:cNvPr>
          <p:cNvSpPr/>
          <p:nvPr/>
        </p:nvSpPr>
        <p:spPr>
          <a:xfrm>
            <a:off x="3200908" y="4417798"/>
            <a:ext cx="2434856" cy="325538"/>
          </a:xfrm>
          <a:prstGeom prst="rect">
            <a:avLst/>
          </a:prstGeom>
        </p:spPr>
        <p:txBody>
          <a:bodyPr wrap="square">
            <a:spAutoFit/>
          </a:bodyPr>
          <a:lstStyle/>
          <a:p>
            <a:pPr marL="457200" lvl="0" indent="-317500">
              <a:lnSpc>
                <a:spcPct val="115000"/>
              </a:lnSpc>
              <a:buClr>
                <a:srgbClr val="FFFFFF"/>
              </a:buClr>
              <a:buSzPts val="1400"/>
              <a:buFont typeface="Roboto"/>
              <a:buChar char="●"/>
            </a:pPr>
            <a:r>
              <a:rPr lang="vi-VN" b="1" dirty="0">
                <a:solidFill>
                  <a:schemeClr val="bg1">
                    <a:lumMod val="90000"/>
                    <a:lumOff val="10000"/>
                  </a:schemeClr>
                </a:solidFill>
                <a:latin typeface="Google Sans" panose="020B0503030502040204" pitchFamily="34" charset="0"/>
                <a:ea typeface="Roboto"/>
                <a:cs typeface="Roboto"/>
                <a:sym typeface="Roboto"/>
              </a:rPr>
              <a:t>Material Design</a:t>
            </a:r>
          </a:p>
        </p:txBody>
      </p:sp>
      <p:sp>
        <p:nvSpPr>
          <p:cNvPr id="9" name="Rectangle 8">
            <a:extLst>
              <a:ext uri="{FF2B5EF4-FFF2-40B4-BE49-F238E27FC236}">
                <a16:creationId xmlns:a16="http://schemas.microsoft.com/office/drawing/2014/main" id="{83AA4CEA-1C80-0E45-AAFA-2D5501F0FEB8}"/>
              </a:ext>
            </a:extLst>
          </p:cNvPr>
          <p:cNvSpPr/>
          <p:nvPr/>
        </p:nvSpPr>
        <p:spPr>
          <a:xfrm>
            <a:off x="-127083" y="4417798"/>
            <a:ext cx="2434856" cy="325538"/>
          </a:xfrm>
          <a:prstGeom prst="rect">
            <a:avLst/>
          </a:prstGeom>
        </p:spPr>
        <p:txBody>
          <a:bodyPr wrap="square">
            <a:spAutoFit/>
          </a:bodyPr>
          <a:lstStyle/>
          <a:p>
            <a:pPr marL="457200" lvl="0" indent="-317500">
              <a:lnSpc>
                <a:spcPct val="115000"/>
              </a:lnSpc>
              <a:buClr>
                <a:srgbClr val="FFFFFF"/>
              </a:buClr>
              <a:buSzPts val="1400"/>
              <a:buFont typeface="Roboto"/>
              <a:buChar char="●"/>
            </a:pPr>
            <a:r>
              <a:rPr lang="vi-VN" b="1" dirty="0">
                <a:solidFill>
                  <a:schemeClr val="bg1">
                    <a:lumMod val="90000"/>
                    <a:lumOff val="10000"/>
                  </a:schemeClr>
                </a:solidFill>
                <a:latin typeface="Google Sans" panose="020B0503030502040204" pitchFamily="34" charset="0"/>
                <a:ea typeface="Roboto"/>
                <a:cs typeface="Roboto"/>
                <a:sym typeface="Roboto"/>
              </a:rPr>
              <a:t>Flat Design</a:t>
            </a:r>
          </a:p>
        </p:txBody>
      </p:sp>
    </p:spTree>
    <p:extLst>
      <p:ext uri="{BB962C8B-B14F-4D97-AF65-F5344CB8AC3E}">
        <p14:creationId xmlns:p14="http://schemas.microsoft.com/office/powerpoint/2010/main" val="3181850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Material Design vs Flat Design</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sp>
        <p:nvSpPr>
          <p:cNvPr id="23" name="Rectangle 22">
            <a:extLst>
              <a:ext uri="{FF2B5EF4-FFF2-40B4-BE49-F238E27FC236}">
                <a16:creationId xmlns:a16="http://schemas.microsoft.com/office/drawing/2014/main" id="{755148D0-BB7C-0642-9F72-184CC50ADB17}"/>
              </a:ext>
            </a:extLst>
          </p:cNvPr>
          <p:cNvSpPr/>
          <p:nvPr/>
        </p:nvSpPr>
        <p:spPr>
          <a:xfrm>
            <a:off x="557686" y="1585535"/>
            <a:ext cx="4572000" cy="1015663"/>
          </a:xfrm>
          <a:prstGeom prst="rect">
            <a:avLst/>
          </a:prstGeom>
        </p:spPr>
        <p:txBody>
          <a:bodyPr>
            <a:spAutoFit/>
          </a:bodyPr>
          <a:lstStyle/>
          <a:p>
            <a:r>
              <a:rPr lang="vi-VN" sz="1200" b="1" dirty="0">
                <a:solidFill>
                  <a:srgbClr val="1B1B1B"/>
                </a:solidFill>
                <a:latin typeface="Open Sans" panose="020B0606030504020204" pitchFamily="34" charset="0"/>
              </a:rPr>
              <a:t>Material Design </a:t>
            </a:r>
            <a:r>
              <a:rPr lang="vi-VN" sz="1200" dirty="0">
                <a:solidFill>
                  <a:srgbClr val="1B1B1B"/>
                </a:solidFill>
                <a:latin typeface="Open Sans" panose="020B0606030504020204" pitchFamily="34" charset="0"/>
              </a:rPr>
              <a:t>chú trọng vào sự chuyển động, và các chuyển động đều có điểm xuất phát chủ đích. Ví dụ khi click vào 1 button, sẽ xuất hiện các vòng tròn toả ra - hiệu ứng phát sóng – thì điểm toả sóng sẽ xuất phát từ nơi bạn vừa click</a:t>
            </a:r>
            <a:endParaRPr lang="en-US" sz="1200" dirty="0"/>
          </a:p>
        </p:txBody>
      </p:sp>
      <p:pic>
        <p:nvPicPr>
          <p:cNvPr id="3" name="Picture 2">
            <a:extLst>
              <a:ext uri="{FF2B5EF4-FFF2-40B4-BE49-F238E27FC236}">
                <a16:creationId xmlns:a16="http://schemas.microsoft.com/office/drawing/2014/main" id="{7ED26519-3A32-1446-AFA2-DC9E3514167F}"/>
              </a:ext>
            </a:extLst>
          </p:cNvPr>
          <p:cNvPicPr>
            <a:picLocks noChangeAspect="1"/>
          </p:cNvPicPr>
          <p:nvPr/>
        </p:nvPicPr>
        <p:blipFill>
          <a:blip r:embed="rId5"/>
          <a:stretch>
            <a:fillRect/>
          </a:stretch>
        </p:blipFill>
        <p:spPr>
          <a:xfrm>
            <a:off x="5129686" y="1585535"/>
            <a:ext cx="3757836" cy="3071525"/>
          </a:xfrm>
          <a:prstGeom prst="rect">
            <a:avLst/>
          </a:prstGeom>
        </p:spPr>
      </p:pic>
      <p:sp>
        <p:nvSpPr>
          <p:cNvPr id="10" name="Rectangle 9">
            <a:extLst>
              <a:ext uri="{FF2B5EF4-FFF2-40B4-BE49-F238E27FC236}">
                <a16:creationId xmlns:a16="http://schemas.microsoft.com/office/drawing/2014/main" id="{F8B157C2-CBCE-ED4E-955A-987F52ECE210}"/>
              </a:ext>
            </a:extLst>
          </p:cNvPr>
          <p:cNvSpPr/>
          <p:nvPr/>
        </p:nvSpPr>
        <p:spPr>
          <a:xfrm>
            <a:off x="557686" y="3127256"/>
            <a:ext cx="4572000" cy="461665"/>
          </a:xfrm>
          <a:prstGeom prst="rect">
            <a:avLst/>
          </a:prstGeom>
        </p:spPr>
        <p:txBody>
          <a:bodyPr>
            <a:spAutoFit/>
          </a:bodyPr>
          <a:lstStyle/>
          <a:p>
            <a:r>
              <a:rPr lang="vi-VN" sz="1200" b="1" dirty="0">
                <a:solidFill>
                  <a:srgbClr val="1B1B1B"/>
                </a:solidFill>
                <a:latin typeface="Open Sans" panose="020B0606030504020204" pitchFamily="34" charset="0"/>
              </a:rPr>
              <a:t>Flat Design </a:t>
            </a:r>
            <a:r>
              <a:rPr lang="vi-VN" sz="1200" dirty="0">
                <a:solidFill>
                  <a:srgbClr val="1B1B1B"/>
                </a:solidFill>
                <a:latin typeface="Open Sans" panose="020B0606030504020204" pitchFamily="34" charset="0"/>
              </a:rPr>
              <a:t>lại cho rằng chuyển động là không cần thiết khi nó làm người dùng mất tập trung</a:t>
            </a:r>
            <a:endParaRPr lang="en-US" sz="1200" dirty="0"/>
          </a:p>
        </p:txBody>
      </p:sp>
    </p:spTree>
    <p:extLst>
      <p:ext uri="{BB962C8B-B14F-4D97-AF65-F5344CB8AC3E}">
        <p14:creationId xmlns:p14="http://schemas.microsoft.com/office/powerpoint/2010/main" val="3960467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Dropbox – One of best Material Design</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pic>
        <p:nvPicPr>
          <p:cNvPr id="3" name="Picture 2">
            <a:extLst>
              <a:ext uri="{FF2B5EF4-FFF2-40B4-BE49-F238E27FC236}">
                <a16:creationId xmlns:a16="http://schemas.microsoft.com/office/drawing/2014/main" id="{0FC6C92D-BF34-5A44-9ECB-1916B6F7BF18}"/>
              </a:ext>
            </a:extLst>
          </p:cNvPr>
          <p:cNvPicPr>
            <a:picLocks noChangeAspect="1"/>
          </p:cNvPicPr>
          <p:nvPr/>
        </p:nvPicPr>
        <p:blipFill>
          <a:blip r:embed="rId5"/>
          <a:stretch>
            <a:fillRect/>
          </a:stretch>
        </p:blipFill>
        <p:spPr>
          <a:xfrm>
            <a:off x="232926" y="1392866"/>
            <a:ext cx="6093445" cy="3750634"/>
          </a:xfrm>
          <a:prstGeom prst="rect">
            <a:avLst/>
          </a:prstGeom>
        </p:spPr>
      </p:pic>
      <p:sp>
        <p:nvSpPr>
          <p:cNvPr id="4" name="Rectangle 3">
            <a:extLst>
              <a:ext uri="{FF2B5EF4-FFF2-40B4-BE49-F238E27FC236}">
                <a16:creationId xmlns:a16="http://schemas.microsoft.com/office/drawing/2014/main" id="{1EE74F7F-495D-D148-92A8-4826E7D2BF0D}"/>
              </a:ext>
            </a:extLst>
          </p:cNvPr>
          <p:cNvSpPr/>
          <p:nvPr/>
        </p:nvSpPr>
        <p:spPr>
          <a:xfrm>
            <a:off x="6677246" y="1771531"/>
            <a:ext cx="2264735" cy="954107"/>
          </a:xfrm>
          <a:prstGeom prst="rect">
            <a:avLst/>
          </a:prstGeom>
        </p:spPr>
        <p:txBody>
          <a:bodyPr wrap="square">
            <a:spAutoFit/>
          </a:bodyPr>
          <a:lstStyle/>
          <a:p>
            <a:r>
              <a:rPr lang="vi-VN" dirty="0">
                <a:solidFill>
                  <a:srgbClr val="322F31"/>
                </a:solidFill>
                <a:latin typeface="Open Sans" panose="020B0606030504020204" pitchFamily="34" charset="0"/>
                <a:ea typeface="Open Sans" panose="020B0606030504020204" pitchFamily="34" charset="0"/>
                <a:cs typeface="Open Sans" panose="020B0606030504020204" pitchFamily="34" charset="0"/>
              </a:rPr>
              <a:t>Việc sử dụng </a:t>
            </a:r>
            <a:r>
              <a:rPr lang="vi-VN" b="1" dirty="0">
                <a:solidFill>
                  <a:srgbClr val="322F31"/>
                </a:solidFill>
                <a:latin typeface="Open Sans" panose="020B0606030504020204" pitchFamily="34" charset="0"/>
                <a:ea typeface="Open Sans" panose="020B0606030504020204" pitchFamily="34" charset="0"/>
                <a:cs typeface="Open Sans" panose="020B0606030504020204" pitchFamily="34" charset="0"/>
              </a:rPr>
              <a:t>màu sắc nổi bật </a:t>
            </a:r>
            <a:r>
              <a:rPr lang="vi-VN" dirty="0">
                <a:solidFill>
                  <a:srgbClr val="322F31"/>
                </a:solidFill>
                <a:latin typeface="Open Sans" panose="020B0606030504020204" pitchFamily="34" charset="0"/>
                <a:ea typeface="Open Sans" panose="020B0606030504020204" pitchFamily="34" charset="0"/>
                <a:cs typeface="Open Sans" panose="020B0606030504020204" pitchFamily="34" charset="0"/>
              </a:rPr>
              <a:t>giúp người dùng dễ dàng phân biệt và tập trung vào các mục chính</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CFB6359F-F3E6-674A-BB16-1B364DBC6AD1}"/>
              </a:ext>
            </a:extLst>
          </p:cNvPr>
          <p:cNvSpPr/>
          <p:nvPr/>
        </p:nvSpPr>
        <p:spPr>
          <a:xfrm>
            <a:off x="6677246" y="2980745"/>
            <a:ext cx="2264735" cy="1169551"/>
          </a:xfrm>
          <a:prstGeom prst="rect">
            <a:avLst/>
          </a:prstGeom>
        </p:spPr>
        <p:txBody>
          <a:bodyPr wrap="square">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Floating action button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đặc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trưng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ở</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góc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phải</a:t>
            </a:r>
            <a:r>
              <a:rPr lang="en-US" dirty="0">
                <a:latin typeface="Open Sans" panose="020B0606030504020204" pitchFamily="34" charset="0"/>
                <a:ea typeface="Open Sans" panose="020B0606030504020204" pitchFamily="34" charset="0"/>
                <a:cs typeface="Open Sans" panose="020B0606030504020204" pitchFamily="34" charset="0"/>
              </a:rPr>
              <a:t> -  </a:t>
            </a:r>
            <a:r>
              <a:rPr lang="en-US" dirty="0" err="1">
                <a:latin typeface="Open Sans" panose="020B0606030504020204" pitchFamily="34" charset="0"/>
                <a:ea typeface="Open Sans" panose="020B0606030504020204" pitchFamily="34" charset="0"/>
                <a:cs typeface="Open Sans" panose="020B0606030504020204" pitchFamily="34" charset="0"/>
              </a:rPr>
              <a:t>dưới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của</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màn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hình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gợi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mở</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hành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động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cho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người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dùng</a:t>
            </a:r>
            <a:r>
              <a:rPr lang="en-US" dirty="0">
                <a:latin typeface="Open Sans" panose="020B0606030504020204" pitchFamily="34" charset="0"/>
                <a:ea typeface="Open Sans" panose="020B0606030504020204" pitchFamily="34" charset="0"/>
                <a:cs typeface="Open Sans" panose="020B0606030504020204" pitchFamily="34" charset="0"/>
              </a:rPr>
              <a:t>.</a:t>
            </a:r>
          </a:p>
        </p:txBody>
      </p:sp>
      <p:sp>
        <p:nvSpPr>
          <p:cNvPr id="19" name="Rectangle 18">
            <a:extLst>
              <a:ext uri="{FF2B5EF4-FFF2-40B4-BE49-F238E27FC236}">
                <a16:creationId xmlns:a16="http://schemas.microsoft.com/office/drawing/2014/main" id="{70BDEE17-2679-E34E-A15D-AFE650CEDFAB}"/>
              </a:ext>
            </a:extLst>
          </p:cNvPr>
          <p:cNvSpPr/>
          <p:nvPr/>
        </p:nvSpPr>
        <p:spPr>
          <a:xfrm>
            <a:off x="6677246" y="4625210"/>
            <a:ext cx="2264735" cy="276999"/>
          </a:xfrm>
          <a:prstGeom prst="rect">
            <a:avLst/>
          </a:prstGeom>
        </p:spPr>
        <p:txBody>
          <a:bodyPr wrap="square">
            <a:spAutoFit/>
          </a:bodyPr>
          <a:lstStyle/>
          <a:p>
            <a:r>
              <a:rPr lang="en-US" sz="1200" b="1" i="1" dirty="0">
                <a:latin typeface="Open Sans" panose="020B0606030504020204" pitchFamily="34" charset="0"/>
                <a:ea typeface="Open Sans" panose="020B0606030504020204" pitchFamily="34" charset="0"/>
                <a:cs typeface="Open Sans" panose="020B0606030504020204" pitchFamily="34" charset="0"/>
              </a:rPr>
              <a:t>Dropbox </a:t>
            </a:r>
            <a:r>
              <a:rPr lang="en-US" sz="1200" b="1" i="1" dirty="0" err="1">
                <a:latin typeface="Open Sans" panose="020B0606030504020204" pitchFamily="34" charset="0"/>
                <a:ea typeface="Open Sans" panose="020B0606030504020204" pitchFamily="34" charset="0"/>
                <a:cs typeface="Open Sans" panose="020B0606030504020204" pitchFamily="34" charset="0"/>
              </a:rPr>
              <a:t>trên</a:t>
            </a:r>
            <a:r>
              <a:rPr lang="en-US" sz="1200" b="1" i="1" dirty="0">
                <a:latin typeface="Open Sans" panose="020B0606030504020204" pitchFamily="34" charset="0"/>
                <a:ea typeface="Open Sans" panose="020B0606030504020204" pitchFamily="34" charset="0"/>
                <a:cs typeface="Open Sans" panose="020B0606030504020204" pitchFamily="34" charset="0"/>
              </a:rPr>
              <a:t> Android</a:t>
            </a:r>
            <a:endParaRPr lang="en-US" sz="120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00280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Dropbox – One of best Material Design</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pic>
        <p:nvPicPr>
          <p:cNvPr id="4" name="Picture 3">
            <a:extLst>
              <a:ext uri="{FF2B5EF4-FFF2-40B4-BE49-F238E27FC236}">
                <a16:creationId xmlns:a16="http://schemas.microsoft.com/office/drawing/2014/main" id="{0D03CF8A-C9D7-6A4B-8AE3-5D9874403300}"/>
              </a:ext>
            </a:extLst>
          </p:cNvPr>
          <p:cNvPicPr>
            <a:picLocks noChangeAspect="1"/>
          </p:cNvPicPr>
          <p:nvPr/>
        </p:nvPicPr>
        <p:blipFill>
          <a:blip r:embed="rId5"/>
          <a:stretch>
            <a:fillRect/>
          </a:stretch>
        </p:blipFill>
        <p:spPr>
          <a:xfrm>
            <a:off x="2115879" y="1150875"/>
            <a:ext cx="6486593" cy="3992624"/>
          </a:xfrm>
          <a:prstGeom prst="rect">
            <a:avLst/>
          </a:prstGeom>
        </p:spPr>
      </p:pic>
      <p:sp>
        <p:nvSpPr>
          <p:cNvPr id="9" name="Rectangle 8">
            <a:extLst>
              <a:ext uri="{FF2B5EF4-FFF2-40B4-BE49-F238E27FC236}">
                <a16:creationId xmlns:a16="http://schemas.microsoft.com/office/drawing/2014/main" id="{D98731D6-00E1-044F-AB49-B3B1820FEF57}"/>
              </a:ext>
            </a:extLst>
          </p:cNvPr>
          <p:cNvSpPr/>
          <p:nvPr/>
        </p:nvSpPr>
        <p:spPr>
          <a:xfrm>
            <a:off x="273164" y="4625210"/>
            <a:ext cx="2264735" cy="276999"/>
          </a:xfrm>
          <a:prstGeom prst="rect">
            <a:avLst/>
          </a:prstGeom>
        </p:spPr>
        <p:txBody>
          <a:bodyPr wrap="square">
            <a:spAutoFit/>
          </a:bodyPr>
          <a:lstStyle/>
          <a:p>
            <a:r>
              <a:rPr lang="en-US" sz="1200" b="1" i="1" dirty="0">
                <a:latin typeface="Open Sans" panose="020B0606030504020204" pitchFamily="34" charset="0"/>
                <a:ea typeface="Open Sans" panose="020B0606030504020204" pitchFamily="34" charset="0"/>
                <a:cs typeface="Open Sans" panose="020B0606030504020204" pitchFamily="34" charset="0"/>
              </a:rPr>
              <a:t>Dropbox </a:t>
            </a:r>
            <a:r>
              <a:rPr lang="en-US" sz="1200" b="1" i="1" dirty="0" err="1">
                <a:latin typeface="Open Sans" panose="020B0606030504020204" pitchFamily="34" charset="0"/>
                <a:ea typeface="Open Sans" panose="020B0606030504020204" pitchFamily="34" charset="0"/>
                <a:cs typeface="Open Sans" panose="020B0606030504020204" pitchFamily="34" charset="0"/>
              </a:rPr>
              <a:t>trên</a:t>
            </a:r>
            <a:r>
              <a:rPr lang="en-US" sz="1200" b="1" i="1" dirty="0">
                <a:latin typeface="Open Sans" panose="020B0606030504020204" pitchFamily="34" charset="0"/>
                <a:ea typeface="Open Sans" panose="020B0606030504020204" pitchFamily="34" charset="0"/>
                <a:cs typeface="Open Sans" panose="020B0606030504020204" pitchFamily="34" charset="0"/>
              </a:rPr>
              <a:t> Android</a:t>
            </a:r>
            <a:endParaRPr lang="en-US" sz="120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08036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Dropbox – One of best Material Design</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pic>
        <p:nvPicPr>
          <p:cNvPr id="3" name="Picture 2">
            <a:extLst>
              <a:ext uri="{FF2B5EF4-FFF2-40B4-BE49-F238E27FC236}">
                <a16:creationId xmlns:a16="http://schemas.microsoft.com/office/drawing/2014/main" id="{9F62E25E-06D4-324F-A23F-24097ED8BA8E}"/>
              </a:ext>
            </a:extLst>
          </p:cNvPr>
          <p:cNvPicPr>
            <a:picLocks noChangeAspect="1"/>
          </p:cNvPicPr>
          <p:nvPr/>
        </p:nvPicPr>
        <p:blipFill>
          <a:blip r:embed="rId5"/>
          <a:stretch>
            <a:fillRect/>
          </a:stretch>
        </p:blipFill>
        <p:spPr>
          <a:xfrm>
            <a:off x="2095994" y="1366278"/>
            <a:ext cx="4092153" cy="3777222"/>
          </a:xfrm>
          <a:prstGeom prst="rect">
            <a:avLst/>
          </a:prstGeom>
        </p:spPr>
      </p:pic>
      <p:sp>
        <p:nvSpPr>
          <p:cNvPr id="10" name="Rectangle 9">
            <a:extLst>
              <a:ext uri="{FF2B5EF4-FFF2-40B4-BE49-F238E27FC236}">
                <a16:creationId xmlns:a16="http://schemas.microsoft.com/office/drawing/2014/main" id="{4C0DFFE4-0955-F84B-A9E9-C199E97CA03A}"/>
              </a:ext>
            </a:extLst>
          </p:cNvPr>
          <p:cNvSpPr/>
          <p:nvPr/>
        </p:nvSpPr>
        <p:spPr>
          <a:xfrm>
            <a:off x="6677246" y="4625210"/>
            <a:ext cx="2264735" cy="276999"/>
          </a:xfrm>
          <a:prstGeom prst="rect">
            <a:avLst/>
          </a:prstGeom>
        </p:spPr>
        <p:txBody>
          <a:bodyPr wrap="square">
            <a:spAutoFit/>
          </a:bodyPr>
          <a:lstStyle/>
          <a:p>
            <a:r>
              <a:rPr lang="en-US" sz="1200" b="1" i="1" dirty="0">
                <a:latin typeface="Open Sans" panose="020B0606030504020204" pitchFamily="34" charset="0"/>
                <a:ea typeface="Open Sans" panose="020B0606030504020204" pitchFamily="34" charset="0"/>
                <a:cs typeface="Open Sans" panose="020B0606030504020204" pitchFamily="34" charset="0"/>
              </a:rPr>
              <a:t>Dropbox </a:t>
            </a:r>
            <a:r>
              <a:rPr lang="en-US" sz="1200" b="1" i="1" dirty="0" err="1">
                <a:latin typeface="Open Sans" panose="020B0606030504020204" pitchFamily="34" charset="0"/>
                <a:ea typeface="Open Sans" panose="020B0606030504020204" pitchFamily="34" charset="0"/>
                <a:cs typeface="Open Sans" panose="020B0606030504020204" pitchFamily="34" charset="0"/>
              </a:rPr>
              <a:t>trên</a:t>
            </a:r>
            <a:r>
              <a:rPr lang="en-US" sz="1200" b="1" i="1" dirty="0">
                <a:latin typeface="Open Sans" panose="020B0606030504020204" pitchFamily="34" charset="0"/>
                <a:ea typeface="Open Sans" panose="020B0606030504020204" pitchFamily="34" charset="0"/>
                <a:cs typeface="Open Sans" panose="020B0606030504020204" pitchFamily="34" charset="0"/>
              </a:rPr>
              <a:t> Android</a:t>
            </a:r>
            <a:endParaRPr lang="en-US" sz="120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21290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Dropbox – One of best Material Design</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sp>
        <p:nvSpPr>
          <p:cNvPr id="11" name="Rectangle 10">
            <a:extLst>
              <a:ext uri="{FF2B5EF4-FFF2-40B4-BE49-F238E27FC236}">
                <a16:creationId xmlns:a16="http://schemas.microsoft.com/office/drawing/2014/main" id="{F3793AE4-61AF-B149-8D73-6D9C8668D15D}"/>
              </a:ext>
            </a:extLst>
          </p:cNvPr>
          <p:cNvSpPr/>
          <p:nvPr/>
        </p:nvSpPr>
        <p:spPr>
          <a:xfrm>
            <a:off x="7618229" y="4607956"/>
            <a:ext cx="2264735" cy="276999"/>
          </a:xfrm>
          <a:prstGeom prst="rect">
            <a:avLst/>
          </a:prstGeom>
        </p:spPr>
        <p:txBody>
          <a:bodyPr wrap="square">
            <a:spAutoFit/>
          </a:bodyPr>
          <a:lstStyle/>
          <a:p>
            <a:r>
              <a:rPr lang="en-US" sz="1200" b="1" i="1" dirty="0">
                <a:latin typeface="Open Sans" panose="020B0606030504020204" pitchFamily="34" charset="0"/>
                <a:ea typeface="Open Sans" panose="020B0606030504020204" pitchFamily="34" charset="0"/>
                <a:cs typeface="Open Sans" panose="020B0606030504020204" pitchFamily="34" charset="0"/>
              </a:rPr>
              <a:t>Dropbox </a:t>
            </a:r>
            <a:r>
              <a:rPr lang="en-US" sz="1200" b="1" i="1" dirty="0" err="1">
                <a:latin typeface="Open Sans" panose="020B0606030504020204" pitchFamily="34" charset="0"/>
                <a:ea typeface="Open Sans" panose="020B0606030504020204" pitchFamily="34" charset="0"/>
                <a:cs typeface="Open Sans" panose="020B0606030504020204" pitchFamily="34" charset="0"/>
              </a:rPr>
              <a:t>trên</a:t>
            </a:r>
            <a:r>
              <a:rPr lang="en-US" sz="1200" b="1" i="1" dirty="0">
                <a:latin typeface="Open Sans" panose="020B0606030504020204" pitchFamily="34" charset="0"/>
                <a:ea typeface="Open Sans" panose="020B0606030504020204" pitchFamily="34" charset="0"/>
                <a:cs typeface="Open Sans" panose="020B0606030504020204" pitchFamily="34" charset="0"/>
              </a:rPr>
              <a:t> iOS</a:t>
            </a:r>
            <a:endParaRPr lang="en-US" sz="1200"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ED0F8B51-1851-5B4F-992D-BB8C152CB050}"/>
              </a:ext>
            </a:extLst>
          </p:cNvPr>
          <p:cNvPicPr>
            <a:picLocks noChangeAspect="1"/>
          </p:cNvPicPr>
          <p:nvPr/>
        </p:nvPicPr>
        <p:blipFill>
          <a:blip r:embed="rId5"/>
          <a:stretch>
            <a:fillRect/>
          </a:stretch>
        </p:blipFill>
        <p:spPr>
          <a:xfrm>
            <a:off x="516381" y="1196557"/>
            <a:ext cx="7016787" cy="3946943"/>
          </a:xfrm>
          <a:prstGeom prst="rect">
            <a:avLst/>
          </a:prstGeom>
        </p:spPr>
      </p:pic>
    </p:spTree>
    <p:extLst>
      <p:ext uri="{BB962C8B-B14F-4D97-AF65-F5344CB8AC3E}">
        <p14:creationId xmlns:p14="http://schemas.microsoft.com/office/powerpoint/2010/main" val="3475994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Dropbox – One of best Material Design</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sp>
        <p:nvSpPr>
          <p:cNvPr id="11" name="Rectangle 10">
            <a:extLst>
              <a:ext uri="{FF2B5EF4-FFF2-40B4-BE49-F238E27FC236}">
                <a16:creationId xmlns:a16="http://schemas.microsoft.com/office/drawing/2014/main" id="{F3793AE4-61AF-B149-8D73-6D9C8668D15D}"/>
              </a:ext>
            </a:extLst>
          </p:cNvPr>
          <p:cNvSpPr/>
          <p:nvPr/>
        </p:nvSpPr>
        <p:spPr>
          <a:xfrm>
            <a:off x="7618229" y="4607956"/>
            <a:ext cx="2264735" cy="276999"/>
          </a:xfrm>
          <a:prstGeom prst="rect">
            <a:avLst/>
          </a:prstGeom>
        </p:spPr>
        <p:txBody>
          <a:bodyPr wrap="square">
            <a:spAutoFit/>
          </a:bodyPr>
          <a:lstStyle/>
          <a:p>
            <a:r>
              <a:rPr lang="en-US" sz="1200" b="1" i="1" dirty="0">
                <a:latin typeface="Open Sans" panose="020B0606030504020204" pitchFamily="34" charset="0"/>
                <a:ea typeface="Open Sans" panose="020B0606030504020204" pitchFamily="34" charset="0"/>
                <a:cs typeface="Open Sans" panose="020B0606030504020204" pitchFamily="34" charset="0"/>
              </a:rPr>
              <a:t>Dropbox </a:t>
            </a:r>
            <a:r>
              <a:rPr lang="en-US" sz="1200" b="1" i="1" dirty="0" err="1">
                <a:latin typeface="Open Sans" panose="020B0606030504020204" pitchFamily="34" charset="0"/>
                <a:ea typeface="Open Sans" panose="020B0606030504020204" pitchFamily="34" charset="0"/>
                <a:cs typeface="Open Sans" panose="020B0606030504020204" pitchFamily="34" charset="0"/>
              </a:rPr>
              <a:t>trên</a:t>
            </a:r>
            <a:r>
              <a:rPr lang="en-US" sz="1200" b="1" i="1" dirty="0">
                <a:latin typeface="Open Sans" panose="020B0606030504020204" pitchFamily="34" charset="0"/>
                <a:ea typeface="Open Sans" panose="020B0606030504020204" pitchFamily="34" charset="0"/>
                <a:cs typeface="Open Sans" panose="020B0606030504020204" pitchFamily="34" charset="0"/>
              </a:rPr>
              <a:t> iOS</a:t>
            </a:r>
            <a:endParaRPr lang="en-US" sz="1200"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3B1DA32-1EEB-3F49-9CA4-009F50007E16}"/>
              </a:ext>
            </a:extLst>
          </p:cNvPr>
          <p:cNvPicPr>
            <a:picLocks noChangeAspect="1"/>
          </p:cNvPicPr>
          <p:nvPr/>
        </p:nvPicPr>
        <p:blipFill>
          <a:blip r:embed="rId5"/>
          <a:stretch>
            <a:fillRect/>
          </a:stretch>
        </p:blipFill>
        <p:spPr>
          <a:xfrm>
            <a:off x="504523" y="1174502"/>
            <a:ext cx="7055996" cy="3968998"/>
          </a:xfrm>
          <a:prstGeom prst="rect">
            <a:avLst/>
          </a:prstGeom>
        </p:spPr>
      </p:pic>
    </p:spTree>
    <p:extLst>
      <p:ext uri="{BB962C8B-B14F-4D97-AF65-F5344CB8AC3E}">
        <p14:creationId xmlns:p14="http://schemas.microsoft.com/office/powerpoint/2010/main" val="1045061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Material Design – if it not looking good? </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pic>
        <p:nvPicPr>
          <p:cNvPr id="3" name="Picture 2">
            <a:extLst>
              <a:ext uri="{FF2B5EF4-FFF2-40B4-BE49-F238E27FC236}">
                <a16:creationId xmlns:a16="http://schemas.microsoft.com/office/drawing/2014/main" id="{AD50CDD0-2F10-6749-8542-285189102435}"/>
              </a:ext>
            </a:extLst>
          </p:cNvPr>
          <p:cNvPicPr>
            <a:picLocks noChangeAspect="1"/>
          </p:cNvPicPr>
          <p:nvPr/>
        </p:nvPicPr>
        <p:blipFill>
          <a:blip r:embed="rId5"/>
          <a:stretch>
            <a:fillRect/>
          </a:stretch>
        </p:blipFill>
        <p:spPr>
          <a:xfrm>
            <a:off x="1448064" y="1174502"/>
            <a:ext cx="5959350" cy="3968998"/>
          </a:xfrm>
          <a:prstGeom prst="rect">
            <a:avLst/>
          </a:prstGeom>
        </p:spPr>
      </p:pic>
    </p:spTree>
    <p:extLst>
      <p:ext uri="{BB962C8B-B14F-4D97-AF65-F5344CB8AC3E}">
        <p14:creationId xmlns:p14="http://schemas.microsoft.com/office/powerpoint/2010/main" val="3077962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Material Design – if it not looking good? </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pic>
        <p:nvPicPr>
          <p:cNvPr id="4" name="Picture 3">
            <a:extLst>
              <a:ext uri="{FF2B5EF4-FFF2-40B4-BE49-F238E27FC236}">
                <a16:creationId xmlns:a16="http://schemas.microsoft.com/office/drawing/2014/main" id="{1C7F8F44-4D06-C349-89D3-90F387E94A43}"/>
              </a:ext>
            </a:extLst>
          </p:cNvPr>
          <p:cNvPicPr>
            <a:picLocks noChangeAspect="1"/>
          </p:cNvPicPr>
          <p:nvPr/>
        </p:nvPicPr>
        <p:blipFill>
          <a:blip r:embed="rId5"/>
          <a:stretch>
            <a:fillRect/>
          </a:stretch>
        </p:blipFill>
        <p:spPr>
          <a:xfrm>
            <a:off x="885472" y="1174502"/>
            <a:ext cx="2240144" cy="3984470"/>
          </a:xfrm>
          <a:prstGeom prst="rect">
            <a:avLst/>
          </a:prstGeom>
        </p:spPr>
      </p:pic>
      <p:pic>
        <p:nvPicPr>
          <p:cNvPr id="9" name="Picture 8">
            <a:extLst>
              <a:ext uri="{FF2B5EF4-FFF2-40B4-BE49-F238E27FC236}">
                <a16:creationId xmlns:a16="http://schemas.microsoft.com/office/drawing/2014/main" id="{AD8F6ED4-6F0F-E34F-B581-6FDB2DD93D4F}"/>
              </a:ext>
            </a:extLst>
          </p:cNvPr>
          <p:cNvPicPr>
            <a:picLocks noChangeAspect="1"/>
          </p:cNvPicPr>
          <p:nvPr/>
        </p:nvPicPr>
        <p:blipFill>
          <a:blip r:embed="rId6"/>
          <a:stretch>
            <a:fillRect/>
          </a:stretch>
        </p:blipFill>
        <p:spPr>
          <a:xfrm>
            <a:off x="3438134" y="1174502"/>
            <a:ext cx="2231446" cy="3968998"/>
          </a:xfrm>
          <a:prstGeom prst="rect">
            <a:avLst/>
          </a:prstGeom>
        </p:spPr>
      </p:pic>
      <p:sp>
        <p:nvSpPr>
          <p:cNvPr id="14" name="Rectangle 13">
            <a:extLst>
              <a:ext uri="{FF2B5EF4-FFF2-40B4-BE49-F238E27FC236}">
                <a16:creationId xmlns:a16="http://schemas.microsoft.com/office/drawing/2014/main" id="{D6352F41-12D7-9340-8A80-1FC1816402B5}"/>
              </a:ext>
            </a:extLst>
          </p:cNvPr>
          <p:cNvSpPr/>
          <p:nvPr/>
        </p:nvSpPr>
        <p:spPr>
          <a:xfrm>
            <a:off x="5982098" y="1771531"/>
            <a:ext cx="2959883" cy="1384995"/>
          </a:xfrm>
          <a:prstGeom prst="rect">
            <a:avLst/>
          </a:prstGeom>
        </p:spPr>
        <p:txBody>
          <a:bodyPr wrap="square">
            <a:spAutoFit/>
          </a:bodyPr>
          <a:lstStyle/>
          <a:p>
            <a:r>
              <a:rPr lang="vi-VN" b="1" dirty="0">
                <a:solidFill>
                  <a:srgbClr val="322F31"/>
                </a:solidFill>
                <a:latin typeface="Open Sans" panose="020B0606030504020204" pitchFamily="34" charset="0"/>
                <a:ea typeface="Open Sans" panose="020B0606030504020204" pitchFamily="34" charset="0"/>
                <a:cs typeface="Open Sans" panose="020B0606030504020204" pitchFamily="34" charset="0"/>
              </a:rPr>
              <a:t>Malindo Air </a:t>
            </a:r>
            <a:r>
              <a:rPr lang="vi-VN" dirty="0">
                <a:solidFill>
                  <a:srgbClr val="322F31"/>
                </a:solidFill>
                <a:latin typeface="Open Sans" panose="020B0606030504020204" pitchFamily="34" charset="0"/>
                <a:ea typeface="Open Sans" panose="020B0606030504020204" pitchFamily="34" charset="0"/>
                <a:cs typeface="Open Sans" panose="020B0606030504020204" pitchFamily="34" charset="0"/>
              </a:rPr>
              <a:t>– một hãng hàng không liên doanh giữa </a:t>
            </a:r>
            <a:r>
              <a:rPr lang="en-US" b="1" i="1" dirty="0">
                <a:latin typeface="Open Sans" panose="020B0606030504020204" pitchFamily="34" charset="0"/>
                <a:ea typeface="Open Sans" panose="020B0606030504020204" pitchFamily="34" charset="0"/>
                <a:cs typeface="Open Sans" panose="020B0606030504020204" pitchFamily="34" charset="0"/>
              </a:rPr>
              <a:t>National Aerospace Industries </a:t>
            </a:r>
            <a:r>
              <a:rPr lang="en-US" b="1" i="1" dirty="0" err="1">
                <a:latin typeface="Open Sans" panose="020B0606030504020204" pitchFamily="34" charset="0"/>
                <a:ea typeface="Open Sans" panose="020B0606030504020204" pitchFamily="34" charset="0"/>
                <a:cs typeface="Open Sans" panose="020B0606030504020204" pitchFamily="34" charset="0"/>
              </a:rPr>
              <a:t>và</a:t>
            </a:r>
            <a:r>
              <a:rPr lang="en-US" b="1" i="1" dirty="0">
                <a:latin typeface="Open Sans" panose="020B0606030504020204" pitchFamily="34" charset="0"/>
                <a:ea typeface="Open Sans" panose="020B0606030504020204" pitchFamily="34" charset="0"/>
                <a:cs typeface="Open Sans" panose="020B0606030504020204" pitchFamily="34" charset="0"/>
              </a:rPr>
              <a:t> National </a:t>
            </a:r>
            <a:r>
              <a:rPr lang="en-US" b="1" i="1" dirty="0" err="1">
                <a:latin typeface="Open Sans" panose="020B0606030504020204" pitchFamily="34" charset="0"/>
                <a:ea typeface="Open Sans" panose="020B0606030504020204" pitchFamily="34" charset="0"/>
                <a:cs typeface="Open Sans" panose="020B0606030504020204" pitchFamily="34" charset="0"/>
              </a:rPr>
              <a:t>Defence</a:t>
            </a:r>
            <a:r>
              <a:rPr lang="en-US" b="1" i="1" dirty="0">
                <a:latin typeface="Open Sans" panose="020B0606030504020204" pitchFamily="34" charset="0"/>
                <a:ea typeface="Open Sans" panose="020B0606030504020204" pitchFamily="34" charset="0"/>
                <a:cs typeface="Open Sans" panose="020B0606030504020204" pitchFamily="34" charset="0"/>
              </a:rPr>
              <a:t> (NADI) </a:t>
            </a:r>
            <a:r>
              <a:rPr lang="en-US" dirty="0" err="1">
                <a:latin typeface="Open Sans" panose="020B0606030504020204" pitchFamily="34" charset="0"/>
                <a:ea typeface="Open Sans" panose="020B0606030504020204" pitchFamily="34" charset="0"/>
                <a:cs typeface="Open Sans" panose="020B0606030504020204" pitchFamily="34" charset="0"/>
              </a:rPr>
              <a:t>của</a:t>
            </a:r>
            <a:r>
              <a:rPr lang="en-US" dirty="0">
                <a:latin typeface="Open Sans" panose="020B0606030504020204" pitchFamily="34" charset="0"/>
                <a:ea typeface="Open Sans" panose="020B0606030504020204" pitchFamily="34" charset="0"/>
                <a:cs typeface="Open Sans" panose="020B0606030504020204" pitchFamily="34" charset="0"/>
              </a:rPr>
              <a:t> Malaysia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t> </a:t>
            </a:r>
            <a:r>
              <a:rPr lang="en-US" b="1" i="1" dirty="0"/>
              <a:t>Lion Air </a:t>
            </a:r>
            <a:r>
              <a:rPr lang="en-US" dirty="0" err="1">
                <a:latin typeface="Open Sans" panose="020B0606030504020204" pitchFamily="34" charset="0"/>
                <a:ea typeface="Open Sans" panose="020B0606030504020204" pitchFamily="34" charset="0"/>
                <a:cs typeface="Open Sans" panose="020B0606030504020204" pitchFamily="34" charset="0"/>
              </a:rPr>
              <a:t>của</a:t>
            </a:r>
            <a:r>
              <a:rPr lang="en-US" dirty="0">
                <a:latin typeface="Open Sans" panose="020B0606030504020204" pitchFamily="34" charset="0"/>
                <a:ea typeface="Open Sans" panose="020B0606030504020204" pitchFamily="34" charset="0"/>
                <a:cs typeface="Open Sans" panose="020B0606030504020204" pitchFamily="34" charset="0"/>
              </a:rPr>
              <a:t> Indonesia. </a:t>
            </a:r>
          </a:p>
        </p:txBody>
      </p:sp>
    </p:spTree>
    <p:extLst>
      <p:ext uri="{BB962C8B-B14F-4D97-AF65-F5344CB8AC3E}">
        <p14:creationId xmlns:p14="http://schemas.microsoft.com/office/powerpoint/2010/main" val="152067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FDD835"/>
                </a:solidFill>
                <a:latin typeface="Google Sans" panose="020B0503030502040204" pitchFamily="34" charset="0"/>
              </a:rPr>
              <a:t>Material Design – if it not looking good? </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pic>
        <p:nvPicPr>
          <p:cNvPr id="4" name="Picture 3">
            <a:extLst>
              <a:ext uri="{FF2B5EF4-FFF2-40B4-BE49-F238E27FC236}">
                <a16:creationId xmlns:a16="http://schemas.microsoft.com/office/drawing/2014/main" id="{1C7F8F44-4D06-C349-89D3-90F387E94A43}"/>
              </a:ext>
            </a:extLst>
          </p:cNvPr>
          <p:cNvPicPr>
            <a:picLocks noChangeAspect="1"/>
          </p:cNvPicPr>
          <p:nvPr/>
        </p:nvPicPr>
        <p:blipFill>
          <a:blip r:embed="rId5"/>
          <a:stretch>
            <a:fillRect/>
          </a:stretch>
        </p:blipFill>
        <p:spPr>
          <a:xfrm>
            <a:off x="885472" y="1174502"/>
            <a:ext cx="2240144" cy="3984470"/>
          </a:xfrm>
          <a:prstGeom prst="rect">
            <a:avLst/>
          </a:prstGeom>
        </p:spPr>
      </p:pic>
      <p:pic>
        <p:nvPicPr>
          <p:cNvPr id="9" name="Picture 8">
            <a:extLst>
              <a:ext uri="{FF2B5EF4-FFF2-40B4-BE49-F238E27FC236}">
                <a16:creationId xmlns:a16="http://schemas.microsoft.com/office/drawing/2014/main" id="{AD8F6ED4-6F0F-E34F-B581-6FDB2DD93D4F}"/>
              </a:ext>
            </a:extLst>
          </p:cNvPr>
          <p:cNvPicPr>
            <a:picLocks noChangeAspect="1"/>
          </p:cNvPicPr>
          <p:nvPr/>
        </p:nvPicPr>
        <p:blipFill>
          <a:blip r:embed="rId6"/>
          <a:stretch>
            <a:fillRect/>
          </a:stretch>
        </p:blipFill>
        <p:spPr>
          <a:xfrm>
            <a:off x="3438134" y="1174502"/>
            <a:ext cx="2231446" cy="3968998"/>
          </a:xfrm>
          <a:prstGeom prst="rect">
            <a:avLst/>
          </a:prstGeom>
        </p:spPr>
      </p:pic>
      <p:sp>
        <p:nvSpPr>
          <p:cNvPr id="14" name="Rectangle 13">
            <a:extLst>
              <a:ext uri="{FF2B5EF4-FFF2-40B4-BE49-F238E27FC236}">
                <a16:creationId xmlns:a16="http://schemas.microsoft.com/office/drawing/2014/main" id="{D6352F41-12D7-9340-8A80-1FC1816402B5}"/>
              </a:ext>
            </a:extLst>
          </p:cNvPr>
          <p:cNvSpPr/>
          <p:nvPr/>
        </p:nvSpPr>
        <p:spPr>
          <a:xfrm>
            <a:off x="5886405" y="2441382"/>
            <a:ext cx="2959883" cy="1600438"/>
          </a:xfrm>
          <a:prstGeom prst="rect">
            <a:avLst/>
          </a:prstGeom>
        </p:spPr>
        <p:txBody>
          <a:bodyPr wrap="square">
            <a:spAutoFit/>
          </a:bodyPr>
          <a:lstStyle/>
          <a:p>
            <a:r>
              <a:rPr lang="en-US" b="1"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Hãng</a:t>
            </a:r>
            <a:r>
              <a:rPr lang="en-US" b="1"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b="1"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đã</a:t>
            </a:r>
            <a:r>
              <a:rPr lang="en-US" b="1"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b="1"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áp</a:t>
            </a:r>
            <a:r>
              <a:rPr lang="en-US" b="1"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b="1"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dụng</a:t>
            </a:r>
            <a:r>
              <a:rPr lang="en-US" b="1"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b="1"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ngôn</a:t>
            </a:r>
            <a:r>
              <a:rPr lang="en-US" b="1"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b="1"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ngữ</a:t>
            </a:r>
            <a:r>
              <a:rPr lang="en-US" b="1"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b="1"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thiết</a:t>
            </a:r>
            <a:r>
              <a:rPr lang="en-US" b="1"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b="1"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kế</a:t>
            </a:r>
            <a:r>
              <a:rPr lang="en-US" b="1" dirty="0">
                <a:solidFill>
                  <a:srgbClr val="322F31"/>
                </a:solidFill>
                <a:latin typeface="Open Sans" panose="020B0606030504020204" pitchFamily="34" charset="0"/>
                <a:ea typeface="Open Sans" panose="020B0606030504020204" pitchFamily="34" charset="0"/>
                <a:cs typeface="Open Sans" panose="020B0606030504020204" pitchFamily="34" charset="0"/>
              </a:rPr>
              <a:t> Material Design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vào</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app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của</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mình</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tuy</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nhiên</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một</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số</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thành</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phần</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của</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app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chưa</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thật</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sự</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áp</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dung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triệt</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để</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quy</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chuẩn</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của</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Material Design,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dẫn</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đến</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trải</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nghiệm</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không</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tốt</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ở</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người</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rgbClr val="322F31"/>
                </a:solidFill>
                <a:latin typeface="Open Sans" panose="020B0606030504020204" pitchFamily="34" charset="0"/>
                <a:ea typeface="Open Sans" panose="020B0606030504020204" pitchFamily="34" charset="0"/>
                <a:cs typeface="Open Sans" panose="020B0606030504020204" pitchFamily="34" charset="0"/>
              </a:rPr>
              <a:t>dùng</a:t>
            </a:r>
            <a:r>
              <a:rPr lang="en-US" dirty="0">
                <a:solidFill>
                  <a:srgbClr val="322F31"/>
                </a:solidFill>
                <a:latin typeface="Open Sans" panose="020B0606030504020204" pitchFamily="34" charset="0"/>
                <a:ea typeface="Open Sans" panose="020B0606030504020204" pitchFamily="34" charset="0"/>
                <a:cs typeface="Open Sans" panose="020B0606030504020204" pitchFamily="34" charset="0"/>
              </a:rPr>
              <a:t>.</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09428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pic>
        <p:nvPicPr>
          <p:cNvPr id="10" name="Shape 56"/>
          <p:cNvPicPr preferRelativeResize="0"/>
          <p:nvPr/>
        </p:nvPicPr>
        <p:blipFill>
          <a:blip r:embed="rId4"/>
          <a:stretch>
            <a:fillRect/>
          </a:stretch>
        </p:blipFill>
        <p:spPr>
          <a:xfrm>
            <a:off x="6328310" y="4476970"/>
            <a:ext cx="2407655" cy="370809"/>
          </a:xfrm>
          <a:prstGeom prst="rect">
            <a:avLst/>
          </a:prstGeom>
          <a:noFill/>
          <a:ln>
            <a:noFill/>
          </a:ln>
        </p:spPr>
      </p:pic>
      <p:pic>
        <p:nvPicPr>
          <p:cNvPr id="14" name="Picture 13"/>
          <p:cNvPicPr>
            <a:picLocks noChangeAspect="1"/>
          </p:cNvPicPr>
          <p:nvPr/>
        </p:nvPicPr>
        <p:blipFill>
          <a:blip r:embed="rId5"/>
          <a:stretch>
            <a:fillRect/>
          </a:stretch>
        </p:blipFill>
        <p:spPr>
          <a:xfrm>
            <a:off x="282638" y="4476970"/>
            <a:ext cx="1324623" cy="356068"/>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a:solidFill>
                  <a:srgbClr val="FF6F00"/>
                </a:solidFill>
                <a:uFillTx/>
                <a:latin typeface="Google Sans" panose="020B0503030502040204" pitchFamily="34" charset="0"/>
              </a:rPr>
              <a:t>Material Design </a:t>
            </a:r>
            <a:r>
              <a:rPr lang="en-US" sz="2400" b="1" dirty="0" err="1">
                <a:solidFill>
                  <a:srgbClr val="FF6F00"/>
                </a:solidFill>
                <a:uFillTx/>
                <a:latin typeface="Google Sans" panose="020B0503030502040204" pitchFamily="34" charset="0"/>
              </a:rPr>
              <a:t>là</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gì</a:t>
            </a:r>
            <a:r>
              <a:rPr lang="en-US" sz="2400" b="1" dirty="0">
                <a:solidFill>
                  <a:srgbClr val="FF6F00"/>
                </a:solidFill>
                <a:uFillTx/>
                <a:latin typeface="Google Sans" panose="020B0503030502040204" pitchFamily="34" charset="0"/>
              </a:rPr>
              <a:t>?</a:t>
            </a:r>
            <a:endParaRPr sz="2400" b="1" dirty="0">
              <a:solidFill>
                <a:srgbClr val="FF6F00"/>
              </a:solidFill>
              <a:uFillTx/>
              <a:latin typeface="Google Sans" panose="020B0503030502040204" pitchFamily="34" charset="0"/>
            </a:endParaRPr>
          </a:p>
        </p:txBody>
      </p:sp>
      <p:sp>
        <p:nvSpPr>
          <p:cNvPr id="18" name="Shape 71"/>
          <p:cNvSpPr txBox="1">
            <a:spLocks/>
          </p:cNvSpPr>
          <p:nvPr/>
        </p:nvSpPr>
        <p:spPr>
          <a:xfrm>
            <a:off x="944949" y="967263"/>
            <a:ext cx="7911972" cy="908081"/>
          </a:xfrm>
          <a:prstGeom prst="rect">
            <a:avLst/>
          </a:prstGeom>
          <a:noFill/>
          <a:ln>
            <a:noFill/>
          </a:ln>
        </p:spPr>
        <p:txBody>
          <a:bodyPr spcFirstLastPara="1" wrap="square" lIns="91425" tIns="91425" rIns="91425" bIns="91425" anchor="ctr" anchorCtr="0">
            <a:noAutofit/>
          </a:bodyPr>
          <a:lstStyle/>
          <a:p>
            <a:pPr marL="139700" lvl="0" rtl="0">
              <a:lnSpc>
                <a:spcPct val="115000"/>
              </a:lnSpc>
              <a:spcBef>
                <a:spcPts val="0"/>
              </a:spcBef>
              <a:spcAft>
                <a:spcPts val="0"/>
              </a:spcAft>
              <a:buClr>
                <a:srgbClr val="FFFFFF"/>
              </a:buClr>
              <a:buSzPts val="1400"/>
            </a:pPr>
            <a:endParaRPr lang="vi-VN" b="1" dirty="0">
              <a:solidFill>
                <a:schemeClr val="bg1">
                  <a:lumMod val="90000"/>
                  <a:lumOff val="10000"/>
                </a:schemeClr>
              </a:solidFill>
              <a:uFillTx/>
              <a:latin typeface="Google Sans" panose="020B0503030502040204" pitchFamily="34" charset="0"/>
              <a:ea typeface="Roboto"/>
              <a:cs typeface="Roboto"/>
              <a:sym typeface="Roboto"/>
            </a:endParaRPr>
          </a:p>
          <a:p>
            <a:pPr marL="457200" lvl="0" indent="-317500">
              <a:lnSpc>
                <a:spcPct val="115000"/>
              </a:lnSpc>
              <a:buClr>
                <a:srgbClr val="FFFFFF"/>
              </a:buClr>
              <a:buSzPts val="1400"/>
              <a:buFont typeface="Roboto" pitchFamily="2" charset="0"/>
              <a:buChar char="●"/>
            </a:pPr>
            <a:r>
              <a:rPr lang="vi-VN" dirty="0">
                <a:solidFill>
                  <a:schemeClr val="bg1">
                    <a:lumMod val="90000"/>
                    <a:lumOff val="10000"/>
                  </a:schemeClr>
                </a:solidFill>
                <a:latin typeface="Google Sans" panose="020B0503030502040204" pitchFamily="34" charset="0"/>
                <a:ea typeface="Roboto"/>
                <a:cs typeface="Roboto"/>
                <a:sym typeface="Roboto"/>
              </a:rPr>
              <a:t>- </a:t>
            </a:r>
            <a:r>
              <a:rPr lang="vi-VN" b="1" dirty="0">
                <a:solidFill>
                  <a:schemeClr val="bg1">
                    <a:lumMod val="90000"/>
                    <a:lumOff val="10000"/>
                  </a:schemeClr>
                </a:solidFill>
                <a:latin typeface="Google Sans" panose="020B0503030502040204" pitchFamily="34" charset="0"/>
                <a:ea typeface="Roboto"/>
                <a:cs typeface="Roboto"/>
                <a:sym typeface="Roboto"/>
              </a:rPr>
              <a:t>Được Google cho ra mắt vào 2014</a:t>
            </a:r>
            <a:r>
              <a:rPr lang="vi-VN" dirty="0">
                <a:solidFill>
                  <a:schemeClr val="bg1">
                    <a:lumMod val="90000"/>
                    <a:lumOff val="10000"/>
                  </a:schemeClr>
                </a:solidFill>
                <a:latin typeface="Google Sans" panose="020B0503030502040204" pitchFamily="34" charset="0"/>
                <a:ea typeface="Roboto"/>
                <a:cs typeface="Roboto"/>
                <a:sym typeface="Roboto"/>
              </a:rPr>
              <a:t>, Material Design là một phong cách thiết kế, với các thành phần trong đó được xây dựng dựa trên mô-típ </a:t>
            </a:r>
            <a:r>
              <a:rPr lang="vi-VN" b="1" dirty="0">
                <a:solidFill>
                  <a:schemeClr val="bg1">
                    <a:lumMod val="90000"/>
                    <a:lumOff val="10000"/>
                  </a:schemeClr>
                </a:solidFill>
                <a:latin typeface="Google Sans" panose="020B0503030502040204" pitchFamily="34" charset="0"/>
                <a:ea typeface="Roboto"/>
                <a:cs typeface="Roboto"/>
                <a:sym typeface="Roboto"/>
              </a:rPr>
              <a:t>các thẻ khác nhau</a:t>
            </a:r>
            <a:r>
              <a:rPr lang="vi-VN" dirty="0">
                <a:solidFill>
                  <a:schemeClr val="bg1">
                    <a:lumMod val="90000"/>
                    <a:lumOff val="10000"/>
                  </a:schemeClr>
                </a:solidFill>
                <a:latin typeface="Google Sans" panose="020B0503030502040204" pitchFamily="34" charset="0"/>
                <a:ea typeface="Roboto"/>
                <a:cs typeface="Roboto"/>
                <a:sym typeface="Roboto"/>
              </a:rPr>
              <a:t>, tồn tại như những lớp riêng biệt.</a:t>
            </a:r>
          </a:p>
        </p:txBody>
      </p:sp>
      <p:pic>
        <p:nvPicPr>
          <p:cNvPr id="8" name="Picture 7"/>
          <p:cNvPicPr>
            <a:picLocks noChangeAspect="1"/>
          </p:cNvPicPr>
          <p:nvPr/>
        </p:nvPicPr>
        <p:blipFill rotWithShape="1">
          <a:blip r:embed="rId6"/>
          <a:srcRect l="15546" b="13644"/>
          <a:stretch/>
        </p:blipFill>
        <p:spPr>
          <a:xfrm>
            <a:off x="504523" y="488182"/>
            <a:ext cx="698106" cy="686320"/>
          </a:xfrm>
          <a:prstGeom prst="rect">
            <a:avLst/>
          </a:prstGeom>
        </p:spPr>
      </p:pic>
      <p:pic>
        <p:nvPicPr>
          <p:cNvPr id="4" name="Picture 3">
            <a:extLst>
              <a:ext uri="{FF2B5EF4-FFF2-40B4-BE49-F238E27FC236}">
                <a16:creationId xmlns:a16="http://schemas.microsoft.com/office/drawing/2014/main" id="{34B092E3-BED6-8A4D-9C63-988B02E24794}"/>
              </a:ext>
            </a:extLst>
          </p:cNvPr>
          <p:cNvPicPr>
            <a:picLocks noChangeAspect="1"/>
          </p:cNvPicPr>
          <p:nvPr/>
        </p:nvPicPr>
        <p:blipFill>
          <a:blip r:embed="rId7"/>
          <a:stretch>
            <a:fillRect/>
          </a:stretch>
        </p:blipFill>
        <p:spPr>
          <a:xfrm>
            <a:off x="282638" y="2094614"/>
            <a:ext cx="3782560" cy="2836920"/>
          </a:xfrm>
          <a:prstGeom prst="rect">
            <a:avLst/>
          </a:prstGeom>
        </p:spPr>
      </p:pic>
      <p:pic>
        <p:nvPicPr>
          <p:cNvPr id="6" name="Picture 5">
            <a:extLst>
              <a:ext uri="{FF2B5EF4-FFF2-40B4-BE49-F238E27FC236}">
                <a16:creationId xmlns:a16="http://schemas.microsoft.com/office/drawing/2014/main" id="{FA765537-B64E-B74F-A259-48A763B9B114}"/>
              </a:ext>
            </a:extLst>
          </p:cNvPr>
          <p:cNvPicPr>
            <a:picLocks noChangeAspect="1"/>
          </p:cNvPicPr>
          <p:nvPr/>
        </p:nvPicPr>
        <p:blipFill>
          <a:blip r:embed="rId8"/>
          <a:stretch>
            <a:fillRect/>
          </a:stretch>
        </p:blipFill>
        <p:spPr>
          <a:xfrm>
            <a:off x="4181024" y="2094614"/>
            <a:ext cx="4573329" cy="30488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sp>
        <p:nvSpPr>
          <p:cNvPr id="16" name="Rectangle 15">
            <a:extLst>
              <a:ext uri="{FF2B5EF4-FFF2-40B4-BE49-F238E27FC236}">
                <a16:creationId xmlns:a16="http://schemas.microsoft.com/office/drawing/2014/main" id="{CB7C29A6-2DF6-934F-A0B4-BAC2314DBCF3}"/>
              </a:ext>
            </a:extLst>
          </p:cNvPr>
          <p:cNvSpPr/>
          <p:nvPr/>
        </p:nvSpPr>
        <p:spPr>
          <a:xfrm>
            <a:off x="0" y="0"/>
            <a:ext cx="5112935" cy="5143500"/>
          </a:xfrm>
          <a:prstGeom prst="rect">
            <a:avLst/>
          </a:prstGeom>
          <a:solidFill>
            <a:schemeClr val="tx2"/>
          </a:solidFill>
          <a:ln>
            <a:solidFill>
              <a:schemeClr val="tx2"/>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6352F41-12D7-9340-8A80-1FC1816402B5}"/>
              </a:ext>
            </a:extLst>
          </p:cNvPr>
          <p:cNvSpPr/>
          <p:nvPr/>
        </p:nvSpPr>
        <p:spPr>
          <a:xfrm>
            <a:off x="5228935" y="4158571"/>
            <a:ext cx="3785191" cy="738664"/>
          </a:xfrm>
          <a:prstGeom prst="rect">
            <a:avLst/>
          </a:prstGeom>
        </p:spPr>
        <p:txBody>
          <a:bodyPr wrap="square">
            <a:spAutoFit/>
          </a:bodyPr>
          <a:lstStyle/>
          <a:p>
            <a:r>
              <a:rPr lang="vi-VN" dirty="0">
                <a:solidFill>
                  <a:srgbClr val="322F31"/>
                </a:solidFill>
                <a:latin typeface="Open Sans" panose="020B0606030504020204" pitchFamily="34" charset="0"/>
                <a:ea typeface="Open Sans" panose="020B0606030504020204" pitchFamily="34" charset="0"/>
                <a:cs typeface="Open Sans" panose="020B0606030504020204" pitchFamily="34" charset="0"/>
              </a:rPr>
              <a:t>Font size của Malindo: </a:t>
            </a:r>
            <a:r>
              <a:rPr lang="vi-VN" b="1" dirty="0">
                <a:solidFill>
                  <a:srgbClr val="322F31"/>
                </a:solidFill>
                <a:latin typeface="Open Sans" panose="020B0606030504020204" pitchFamily="34" charset="0"/>
                <a:ea typeface="Open Sans" panose="020B0606030504020204" pitchFamily="34" charset="0"/>
                <a:cs typeface="Open Sans" panose="020B0606030504020204" pitchFamily="34" charset="0"/>
              </a:rPr>
              <a:t>24.85px = </a:t>
            </a:r>
            <a:r>
              <a:rPr lang="en-US" b="1" dirty="0"/>
              <a:t>11.18pt</a:t>
            </a:r>
          </a:p>
          <a:p>
            <a:r>
              <a:rPr lang="vi-VN" dirty="0">
                <a:solidFill>
                  <a:srgbClr val="322F31"/>
                </a:solidFill>
                <a:latin typeface="Open Sans" panose="020B0606030504020204" pitchFamily="34" charset="0"/>
                <a:ea typeface="Open Sans" panose="020B0606030504020204" pitchFamily="34" charset="0"/>
                <a:cs typeface="Open Sans" panose="020B0606030504020204" pitchFamily="34" charset="0"/>
              </a:rPr>
              <a:t>Font size của Dropbox: </a:t>
            </a:r>
            <a:r>
              <a:rPr lang="vi-VN" b="1" dirty="0">
                <a:solidFill>
                  <a:srgbClr val="322F31"/>
                </a:solidFill>
                <a:latin typeface="Open Sans" panose="020B0606030504020204" pitchFamily="34" charset="0"/>
                <a:ea typeface="Open Sans" panose="020B0606030504020204" pitchFamily="34" charset="0"/>
                <a:cs typeface="Open Sans" panose="020B0606030504020204" pitchFamily="34" charset="0"/>
              </a:rPr>
              <a:t>32.85px = </a:t>
            </a:r>
            <a:r>
              <a:rPr lang="en-US" b="1" dirty="0"/>
              <a:t>14.78pt</a:t>
            </a:r>
            <a:endParaRPr lang="en-US" b="1" dirty="0">
              <a:latin typeface="Open Sans" panose="020B0606030504020204" pitchFamily="34" charset="0"/>
              <a:ea typeface="Open Sans" panose="020B0606030504020204" pitchFamily="34" charset="0"/>
              <a:cs typeface="Open Sans" panose="020B0606030504020204" pitchFamily="34" charset="0"/>
            </a:endParaRPr>
          </a:p>
          <a:p>
            <a:r>
              <a:rPr lang="en-US" i="1" dirty="0">
                <a:latin typeface="Open Sans" panose="020B0606030504020204" pitchFamily="34" charset="0"/>
                <a:ea typeface="Open Sans" panose="020B0606030504020204" pitchFamily="34" charset="0"/>
                <a:cs typeface="Open Sans" panose="020B0606030504020204" pitchFamily="34" charset="0"/>
              </a:rPr>
              <a:t>(</a:t>
            </a:r>
            <a:r>
              <a:rPr lang="en-US" i="1" dirty="0" err="1">
                <a:latin typeface="Open Sans" panose="020B0606030504020204" pitchFamily="34" charset="0"/>
                <a:ea typeface="Open Sans" panose="020B0606030504020204" pitchFamily="34" charset="0"/>
                <a:cs typeface="Open Sans" panose="020B0606030504020204" pitchFamily="34" charset="0"/>
              </a:rPr>
              <a:t>trên</a:t>
            </a:r>
            <a:r>
              <a:rPr lang="en-US" i="1" dirty="0">
                <a:latin typeface="Open Sans" panose="020B0606030504020204" pitchFamily="34" charset="0"/>
                <a:ea typeface="Open Sans" panose="020B0606030504020204" pitchFamily="34" charset="0"/>
                <a:cs typeface="Open Sans" panose="020B0606030504020204" pitchFamily="34" charset="0"/>
              </a:rPr>
              <a:t> </a:t>
            </a:r>
            <a:r>
              <a:rPr lang="en-US" i="1" dirty="0" err="1">
                <a:latin typeface="Open Sans" panose="020B0606030504020204" pitchFamily="34" charset="0"/>
                <a:ea typeface="Open Sans" panose="020B0606030504020204" pitchFamily="34" charset="0"/>
                <a:cs typeface="Open Sans" panose="020B0606030504020204" pitchFamily="34" charset="0"/>
              </a:rPr>
              <a:t>Iphone</a:t>
            </a:r>
            <a:r>
              <a:rPr lang="en-US" i="1" dirty="0">
                <a:latin typeface="Open Sans" panose="020B0606030504020204" pitchFamily="34" charset="0"/>
                <a:ea typeface="Open Sans" panose="020B0606030504020204" pitchFamily="34" charset="0"/>
                <a:cs typeface="Open Sans" panose="020B0606030504020204" pitchFamily="34" charset="0"/>
              </a:rPr>
              <a:t> 6)</a:t>
            </a:r>
          </a:p>
        </p:txBody>
      </p:sp>
      <p:pic>
        <p:nvPicPr>
          <p:cNvPr id="12" name="Picture 11">
            <a:extLst>
              <a:ext uri="{FF2B5EF4-FFF2-40B4-BE49-F238E27FC236}">
                <a16:creationId xmlns:a16="http://schemas.microsoft.com/office/drawing/2014/main" id="{522A38FE-A1C1-CF47-844F-50B38F82C1DD}"/>
              </a:ext>
            </a:extLst>
          </p:cNvPr>
          <p:cNvPicPr>
            <a:picLocks noChangeAspect="1"/>
          </p:cNvPicPr>
          <p:nvPr/>
        </p:nvPicPr>
        <p:blipFill>
          <a:blip r:embed="rId3"/>
          <a:stretch>
            <a:fillRect/>
          </a:stretch>
        </p:blipFill>
        <p:spPr>
          <a:xfrm>
            <a:off x="5228935" y="2766028"/>
            <a:ext cx="2209623" cy="1134875"/>
          </a:xfrm>
          <a:prstGeom prst="rect">
            <a:avLst/>
          </a:prstGeom>
        </p:spPr>
      </p:pic>
      <p:sp>
        <p:nvSpPr>
          <p:cNvPr id="9" name="Rectangle 8">
            <a:extLst>
              <a:ext uri="{FF2B5EF4-FFF2-40B4-BE49-F238E27FC236}">
                <a16:creationId xmlns:a16="http://schemas.microsoft.com/office/drawing/2014/main" id="{9CEE0496-929D-6340-8D7A-4216D9DE6334}"/>
              </a:ext>
            </a:extLst>
          </p:cNvPr>
          <p:cNvSpPr/>
          <p:nvPr/>
        </p:nvSpPr>
        <p:spPr>
          <a:xfrm>
            <a:off x="120866" y="318651"/>
            <a:ext cx="1385595" cy="276999"/>
          </a:xfrm>
          <a:prstGeom prst="rect">
            <a:avLst/>
          </a:prstGeom>
        </p:spPr>
        <p:txBody>
          <a:bodyPr wrap="square">
            <a:spAutoFit/>
          </a:bodyPr>
          <a:lstStyle/>
          <a:p>
            <a:r>
              <a:rPr lang="vi-VN" sz="1200" b="1" dirty="0">
                <a:solidFill>
                  <a:srgbClr val="322F31"/>
                </a:solidFill>
                <a:latin typeface="Open Sans" panose="020B0606030504020204" pitchFamily="34" charset="0"/>
                <a:ea typeface="Open Sans" panose="020B0606030504020204" pitchFamily="34" charset="0"/>
                <a:cs typeface="Open Sans" panose="020B0606030504020204" pitchFamily="34" charset="0"/>
              </a:rPr>
              <a:t>Malindo App</a:t>
            </a:r>
            <a:endParaRPr lang="en-US" sz="1200" b="1" dirty="0"/>
          </a:p>
        </p:txBody>
      </p:sp>
      <p:sp>
        <p:nvSpPr>
          <p:cNvPr id="10" name="Rectangle 9">
            <a:extLst>
              <a:ext uri="{FF2B5EF4-FFF2-40B4-BE49-F238E27FC236}">
                <a16:creationId xmlns:a16="http://schemas.microsoft.com/office/drawing/2014/main" id="{EA0299FE-6493-2F4C-A1D1-D1A8F9DED27E}"/>
              </a:ext>
            </a:extLst>
          </p:cNvPr>
          <p:cNvSpPr/>
          <p:nvPr/>
        </p:nvSpPr>
        <p:spPr>
          <a:xfrm>
            <a:off x="2552958" y="319322"/>
            <a:ext cx="1385595" cy="276999"/>
          </a:xfrm>
          <a:prstGeom prst="rect">
            <a:avLst/>
          </a:prstGeom>
        </p:spPr>
        <p:txBody>
          <a:bodyPr wrap="square">
            <a:spAutoFit/>
          </a:bodyPr>
          <a:lstStyle/>
          <a:p>
            <a:r>
              <a:rPr lang="vi-VN" sz="1200" b="1" dirty="0">
                <a:solidFill>
                  <a:srgbClr val="322F31"/>
                </a:solidFill>
                <a:latin typeface="Open Sans" panose="020B0606030504020204" pitchFamily="34" charset="0"/>
                <a:ea typeface="Open Sans" panose="020B0606030504020204" pitchFamily="34" charset="0"/>
                <a:cs typeface="Open Sans" panose="020B0606030504020204" pitchFamily="34" charset="0"/>
              </a:rPr>
              <a:t>Dropbox App</a:t>
            </a:r>
            <a:endParaRPr lang="en-US" sz="1200" b="1" dirty="0"/>
          </a:p>
        </p:txBody>
      </p:sp>
      <p:pic>
        <p:nvPicPr>
          <p:cNvPr id="4" name="Picture 3">
            <a:extLst>
              <a:ext uri="{FF2B5EF4-FFF2-40B4-BE49-F238E27FC236}">
                <a16:creationId xmlns:a16="http://schemas.microsoft.com/office/drawing/2014/main" id="{96C4EEB2-C941-5B43-91E4-A6F784A33722}"/>
              </a:ext>
            </a:extLst>
          </p:cNvPr>
          <p:cNvPicPr>
            <a:picLocks noChangeAspect="1"/>
          </p:cNvPicPr>
          <p:nvPr/>
        </p:nvPicPr>
        <p:blipFill>
          <a:blip r:embed="rId4"/>
          <a:stretch>
            <a:fillRect/>
          </a:stretch>
        </p:blipFill>
        <p:spPr>
          <a:xfrm>
            <a:off x="2667630" y="681577"/>
            <a:ext cx="2216277" cy="3942020"/>
          </a:xfrm>
          <a:prstGeom prst="rect">
            <a:avLst/>
          </a:prstGeom>
        </p:spPr>
      </p:pic>
      <p:pic>
        <p:nvPicPr>
          <p:cNvPr id="7" name="Picture 6">
            <a:extLst>
              <a:ext uri="{FF2B5EF4-FFF2-40B4-BE49-F238E27FC236}">
                <a16:creationId xmlns:a16="http://schemas.microsoft.com/office/drawing/2014/main" id="{57B0AF94-1AB5-7441-85B2-743AE73C0A2B}"/>
              </a:ext>
            </a:extLst>
          </p:cNvPr>
          <p:cNvPicPr>
            <a:picLocks noChangeAspect="1"/>
          </p:cNvPicPr>
          <p:nvPr/>
        </p:nvPicPr>
        <p:blipFill>
          <a:blip r:embed="rId5"/>
          <a:stretch>
            <a:fillRect/>
          </a:stretch>
        </p:blipFill>
        <p:spPr>
          <a:xfrm>
            <a:off x="202020" y="681580"/>
            <a:ext cx="2216279" cy="3942021"/>
          </a:xfrm>
          <a:prstGeom prst="rect">
            <a:avLst/>
          </a:prstGeom>
        </p:spPr>
      </p:pic>
      <p:pic>
        <p:nvPicPr>
          <p:cNvPr id="13" name="Picture 12">
            <a:extLst>
              <a:ext uri="{FF2B5EF4-FFF2-40B4-BE49-F238E27FC236}">
                <a16:creationId xmlns:a16="http://schemas.microsoft.com/office/drawing/2014/main" id="{C86A5BA4-13E2-974E-B268-6163BFF41BC4}"/>
              </a:ext>
            </a:extLst>
          </p:cNvPr>
          <p:cNvPicPr>
            <a:picLocks noChangeAspect="1"/>
          </p:cNvPicPr>
          <p:nvPr/>
        </p:nvPicPr>
        <p:blipFill>
          <a:blip r:embed="rId6"/>
          <a:stretch>
            <a:fillRect/>
          </a:stretch>
        </p:blipFill>
        <p:spPr>
          <a:xfrm>
            <a:off x="5155467" y="288172"/>
            <a:ext cx="3960953" cy="2477856"/>
          </a:xfrm>
          <a:prstGeom prst="rect">
            <a:avLst/>
          </a:prstGeom>
        </p:spPr>
      </p:pic>
    </p:spTree>
    <p:extLst>
      <p:ext uri="{BB962C8B-B14F-4D97-AF65-F5344CB8AC3E}">
        <p14:creationId xmlns:p14="http://schemas.microsoft.com/office/powerpoint/2010/main" val="2891867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sp>
        <p:nvSpPr>
          <p:cNvPr id="16" name="Rectangle 15">
            <a:extLst>
              <a:ext uri="{FF2B5EF4-FFF2-40B4-BE49-F238E27FC236}">
                <a16:creationId xmlns:a16="http://schemas.microsoft.com/office/drawing/2014/main" id="{CB7C29A6-2DF6-934F-A0B4-BAC2314DBCF3}"/>
              </a:ext>
            </a:extLst>
          </p:cNvPr>
          <p:cNvSpPr/>
          <p:nvPr/>
        </p:nvSpPr>
        <p:spPr>
          <a:xfrm>
            <a:off x="0" y="0"/>
            <a:ext cx="5112935" cy="5143500"/>
          </a:xfrm>
          <a:prstGeom prst="rect">
            <a:avLst/>
          </a:prstGeom>
          <a:solidFill>
            <a:schemeClr val="tx2"/>
          </a:solidFill>
          <a:ln>
            <a:solidFill>
              <a:schemeClr val="tx2"/>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EE0496-929D-6340-8D7A-4216D9DE6334}"/>
              </a:ext>
            </a:extLst>
          </p:cNvPr>
          <p:cNvSpPr/>
          <p:nvPr/>
        </p:nvSpPr>
        <p:spPr>
          <a:xfrm>
            <a:off x="120866" y="318651"/>
            <a:ext cx="1984381" cy="276999"/>
          </a:xfrm>
          <a:prstGeom prst="rect">
            <a:avLst/>
          </a:prstGeom>
        </p:spPr>
        <p:txBody>
          <a:bodyPr wrap="square">
            <a:spAutoFit/>
          </a:bodyPr>
          <a:lstStyle/>
          <a:p>
            <a:r>
              <a:rPr lang="vi-VN" sz="1200" b="1" dirty="0">
                <a:solidFill>
                  <a:srgbClr val="322F31"/>
                </a:solidFill>
                <a:latin typeface="Open Sans" panose="020B0606030504020204" pitchFamily="34" charset="0"/>
                <a:ea typeface="Open Sans" panose="020B0606030504020204" pitchFamily="34" charset="0"/>
                <a:cs typeface="Open Sans" panose="020B0606030504020204" pitchFamily="34" charset="0"/>
              </a:rPr>
              <a:t>Malindo App Original</a:t>
            </a:r>
            <a:endParaRPr lang="en-US" sz="1200" b="1" dirty="0"/>
          </a:p>
        </p:txBody>
      </p:sp>
      <p:sp>
        <p:nvSpPr>
          <p:cNvPr id="10" name="Rectangle 9">
            <a:extLst>
              <a:ext uri="{FF2B5EF4-FFF2-40B4-BE49-F238E27FC236}">
                <a16:creationId xmlns:a16="http://schemas.microsoft.com/office/drawing/2014/main" id="{EA0299FE-6493-2F4C-A1D1-D1A8F9DED27E}"/>
              </a:ext>
            </a:extLst>
          </p:cNvPr>
          <p:cNvSpPr/>
          <p:nvPr/>
        </p:nvSpPr>
        <p:spPr>
          <a:xfrm>
            <a:off x="2552958" y="319323"/>
            <a:ext cx="1955247" cy="276999"/>
          </a:xfrm>
          <a:prstGeom prst="rect">
            <a:avLst/>
          </a:prstGeom>
        </p:spPr>
        <p:txBody>
          <a:bodyPr wrap="square">
            <a:spAutoFit/>
          </a:bodyPr>
          <a:lstStyle/>
          <a:p>
            <a:r>
              <a:rPr lang="vi-VN" sz="1200" b="1" dirty="0">
                <a:solidFill>
                  <a:srgbClr val="322F31"/>
                </a:solidFill>
                <a:latin typeface="Open Sans" panose="020B0606030504020204" pitchFamily="34" charset="0"/>
                <a:ea typeface="Open Sans" panose="020B0606030504020204" pitchFamily="34" charset="0"/>
                <a:cs typeface="Open Sans" panose="020B0606030504020204" pitchFamily="34" charset="0"/>
              </a:rPr>
              <a:t>Malindo App Remake</a:t>
            </a:r>
            <a:endParaRPr lang="en-US" sz="1200" b="1" dirty="0"/>
          </a:p>
        </p:txBody>
      </p:sp>
      <p:pic>
        <p:nvPicPr>
          <p:cNvPr id="7" name="Picture 6">
            <a:extLst>
              <a:ext uri="{FF2B5EF4-FFF2-40B4-BE49-F238E27FC236}">
                <a16:creationId xmlns:a16="http://schemas.microsoft.com/office/drawing/2014/main" id="{57B0AF94-1AB5-7441-85B2-743AE73C0A2B}"/>
              </a:ext>
            </a:extLst>
          </p:cNvPr>
          <p:cNvPicPr>
            <a:picLocks noChangeAspect="1"/>
          </p:cNvPicPr>
          <p:nvPr/>
        </p:nvPicPr>
        <p:blipFill>
          <a:blip r:embed="rId3"/>
          <a:stretch>
            <a:fillRect/>
          </a:stretch>
        </p:blipFill>
        <p:spPr>
          <a:xfrm>
            <a:off x="202020" y="681580"/>
            <a:ext cx="2216279" cy="3942021"/>
          </a:xfrm>
          <a:prstGeom prst="rect">
            <a:avLst/>
          </a:prstGeom>
        </p:spPr>
      </p:pic>
      <p:pic>
        <p:nvPicPr>
          <p:cNvPr id="3" name="Picture 2">
            <a:extLst>
              <a:ext uri="{FF2B5EF4-FFF2-40B4-BE49-F238E27FC236}">
                <a16:creationId xmlns:a16="http://schemas.microsoft.com/office/drawing/2014/main" id="{2D0D4026-72A6-BD42-8546-70B4BDBBDB74}"/>
              </a:ext>
            </a:extLst>
          </p:cNvPr>
          <p:cNvPicPr>
            <a:picLocks noChangeAspect="1"/>
          </p:cNvPicPr>
          <p:nvPr/>
        </p:nvPicPr>
        <p:blipFill>
          <a:blip r:embed="rId4"/>
          <a:stretch>
            <a:fillRect/>
          </a:stretch>
        </p:blipFill>
        <p:spPr>
          <a:xfrm>
            <a:off x="2654489" y="681581"/>
            <a:ext cx="2222256" cy="3952653"/>
          </a:xfrm>
          <a:prstGeom prst="rect">
            <a:avLst/>
          </a:prstGeom>
        </p:spPr>
      </p:pic>
      <p:pic>
        <p:nvPicPr>
          <p:cNvPr id="17" name="Picture 16">
            <a:extLst>
              <a:ext uri="{FF2B5EF4-FFF2-40B4-BE49-F238E27FC236}">
                <a16:creationId xmlns:a16="http://schemas.microsoft.com/office/drawing/2014/main" id="{86DAF6E6-4183-7849-8A13-0FAAB5BF3463}"/>
              </a:ext>
            </a:extLst>
          </p:cNvPr>
          <p:cNvPicPr>
            <a:picLocks noChangeAspect="1"/>
          </p:cNvPicPr>
          <p:nvPr/>
        </p:nvPicPr>
        <p:blipFill>
          <a:blip r:embed="rId5"/>
          <a:stretch>
            <a:fillRect/>
          </a:stretch>
        </p:blipFill>
        <p:spPr>
          <a:xfrm>
            <a:off x="5314955" y="784699"/>
            <a:ext cx="3671241" cy="3735782"/>
          </a:xfrm>
          <a:prstGeom prst="rect">
            <a:avLst/>
          </a:prstGeom>
        </p:spPr>
      </p:pic>
    </p:spTree>
    <p:extLst>
      <p:ext uri="{BB962C8B-B14F-4D97-AF65-F5344CB8AC3E}">
        <p14:creationId xmlns:p14="http://schemas.microsoft.com/office/powerpoint/2010/main" val="1260374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sp>
        <p:nvSpPr>
          <p:cNvPr id="16" name="Rectangle 15">
            <a:extLst>
              <a:ext uri="{FF2B5EF4-FFF2-40B4-BE49-F238E27FC236}">
                <a16:creationId xmlns:a16="http://schemas.microsoft.com/office/drawing/2014/main" id="{CB7C29A6-2DF6-934F-A0B4-BAC2314DBCF3}"/>
              </a:ext>
            </a:extLst>
          </p:cNvPr>
          <p:cNvSpPr/>
          <p:nvPr/>
        </p:nvSpPr>
        <p:spPr>
          <a:xfrm>
            <a:off x="0" y="0"/>
            <a:ext cx="5112935" cy="5143500"/>
          </a:xfrm>
          <a:prstGeom prst="rect">
            <a:avLst/>
          </a:prstGeom>
          <a:solidFill>
            <a:schemeClr val="tx2"/>
          </a:solidFill>
          <a:ln>
            <a:solidFill>
              <a:schemeClr val="tx2"/>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EE0496-929D-6340-8D7A-4216D9DE6334}"/>
              </a:ext>
            </a:extLst>
          </p:cNvPr>
          <p:cNvSpPr/>
          <p:nvPr/>
        </p:nvSpPr>
        <p:spPr>
          <a:xfrm>
            <a:off x="120866" y="318651"/>
            <a:ext cx="1984381" cy="276999"/>
          </a:xfrm>
          <a:prstGeom prst="rect">
            <a:avLst/>
          </a:prstGeom>
        </p:spPr>
        <p:txBody>
          <a:bodyPr wrap="square">
            <a:spAutoFit/>
          </a:bodyPr>
          <a:lstStyle/>
          <a:p>
            <a:r>
              <a:rPr lang="vi-VN" sz="1200" b="1" dirty="0">
                <a:solidFill>
                  <a:srgbClr val="322F31"/>
                </a:solidFill>
                <a:latin typeface="Open Sans" panose="020B0606030504020204" pitchFamily="34" charset="0"/>
                <a:ea typeface="Open Sans" panose="020B0606030504020204" pitchFamily="34" charset="0"/>
                <a:cs typeface="Open Sans" panose="020B0606030504020204" pitchFamily="34" charset="0"/>
              </a:rPr>
              <a:t>Malindo App Original</a:t>
            </a:r>
            <a:endParaRPr lang="en-US" sz="1200" b="1" dirty="0"/>
          </a:p>
        </p:txBody>
      </p:sp>
      <p:sp>
        <p:nvSpPr>
          <p:cNvPr id="10" name="Rectangle 9">
            <a:extLst>
              <a:ext uri="{FF2B5EF4-FFF2-40B4-BE49-F238E27FC236}">
                <a16:creationId xmlns:a16="http://schemas.microsoft.com/office/drawing/2014/main" id="{EA0299FE-6493-2F4C-A1D1-D1A8F9DED27E}"/>
              </a:ext>
            </a:extLst>
          </p:cNvPr>
          <p:cNvSpPr/>
          <p:nvPr/>
        </p:nvSpPr>
        <p:spPr>
          <a:xfrm>
            <a:off x="2552958" y="319323"/>
            <a:ext cx="1955247" cy="276999"/>
          </a:xfrm>
          <a:prstGeom prst="rect">
            <a:avLst/>
          </a:prstGeom>
        </p:spPr>
        <p:txBody>
          <a:bodyPr wrap="square">
            <a:spAutoFit/>
          </a:bodyPr>
          <a:lstStyle/>
          <a:p>
            <a:r>
              <a:rPr lang="vi-VN" sz="1200" b="1" dirty="0">
                <a:solidFill>
                  <a:srgbClr val="322F31"/>
                </a:solidFill>
                <a:latin typeface="Open Sans" panose="020B0606030504020204" pitchFamily="34" charset="0"/>
                <a:ea typeface="Open Sans" panose="020B0606030504020204" pitchFamily="34" charset="0"/>
                <a:cs typeface="Open Sans" panose="020B0606030504020204" pitchFamily="34" charset="0"/>
              </a:rPr>
              <a:t>Malindo App Remake</a:t>
            </a:r>
            <a:endParaRPr lang="en-US" sz="1200" b="1" dirty="0"/>
          </a:p>
        </p:txBody>
      </p:sp>
      <p:pic>
        <p:nvPicPr>
          <p:cNvPr id="6" name="Picture 5">
            <a:extLst>
              <a:ext uri="{FF2B5EF4-FFF2-40B4-BE49-F238E27FC236}">
                <a16:creationId xmlns:a16="http://schemas.microsoft.com/office/drawing/2014/main" id="{2EB20F8F-B716-DB4D-959E-2F038E85A4B9}"/>
              </a:ext>
            </a:extLst>
          </p:cNvPr>
          <p:cNvPicPr>
            <a:picLocks noChangeAspect="1"/>
          </p:cNvPicPr>
          <p:nvPr/>
        </p:nvPicPr>
        <p:blipFill>
          <a:blip r:embed="rId3"/>
          <a:stretch>
            <a:fillRect/>
          </a:stretch>
        </p:blipFill>
        <p:spPr>
          <a:xfrm>
            <a:off x="175904" y="681579"/>
            <a:ext cx="2222258" cy="3952655"/>
          </a:xfrm>
          <a:prstGeom prst="rect">
            <a:avLst/>
          </a:prstGeom>
        </p:spPr>
      </p:pic>
      <p:pic>
        <p:nvPicPr>
          <p:cNvPr id="15" name="Picture 14">
            <a:extLst>
              <a:ext uri="{FF2B5EF4-FFF2-40B4-BE49-F238E27FC236}">
                <a16:creationId xmlns:a16="http://schemas.microsoft.com/office/drawing/2014/main" id="{4EEA209D-72C2-6140-AF5C-E4491E4369AA}"/>
              </a:ext>
            </a:extLst>
          </p:cNvPr>
          <p:cNvPicPr>
            <a:picLocks noChangeAspect="1"/>
          </p:cNvPicPr>
          <p:nvPr/>
        </p:nvPicPr>
        <p:blipFill>
          <a:blip r:embed="rId4"/>
          <a:stretch>
            <a:fillRect/>
          </a:stretch>
        </p:blipFill>
        <p:spPr>
          <a:xfrm>
            <a:off x="2644419" y="681579"/>
            <a:ext cx="2222258" cy="3952655"/>
          </a:xfrm>
          <a:prstGeom prst="rect">
            <a:avLst/>
          </a:prstGeom>
        </p:spPr>
      </p:pic>
      <p:pic>
        <p:nvPicPr>
          <p:cNvPr id="19" name="Picture 18">
            <a:extLst>
              <a:ext uri="{FF2B5EF4-FFF2-40B4-BE49-F238E27FC236}">
                <a16:creationId xmlns:a16="http://schemas.microsoft.com/office/drawing/2014/main" id="{243AF305-93EC-B44A-B728-38431FE93661}"/>
              </a:ext>
            </a:extLst>
          </p:cNvPr>
          <p:cNvPicPr>
            <a:picLocks noChangeAspect="1"/>
          </p:cNvPicPr>
          <p:nvPr/>
        </p:nvPicPr>
        <p:blipFill>
          <a:blip r:embed="rId5"/>
          <a:stretch>
            <a:fillRect/>
          </a:stretch>
        </p:blipFill>
        <p:spPr>
          <a:xfrm>
            <a:off x="5134200" y="595650"/>
            <a:ext cx="4037612" cy="3888858"/>
          </a:xfrm>
          <a:prstGeom prst="rect">
            <a:avLst/>
          </a:prstGeom>
        </p:spPr>
      </p:pic>
    </p:spTree>
    <p:extLst>
      <p:ext uri="{BB962C8B-B14F-4D97-AF65-F5344CB8AC3E}">
        <p14:creationId xmlns:p14="http://schemas.microsoft.com/office/powerpoint/2010/main" val="987370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95693" y="-176106"/>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00B050"/>
                </a:solidFill>
                <a:latin typeface="Google Sans" panose="020B0503030502040204" pitchFamily="34" charset="0"/>
              </a:rPr>
              <a:t>Material Theming– </a:t>
            </a:r>
            <a:r>
              <a:rPr lang="en-US" sz="2400" b="1" dirty="0" err="1">
                <a:solidFill>
                  <a:srgbClr val="00B050"/>
                </a:solidFill>
                <a:latin typeface="Google Sans" panose="020B0503030502040204" pitchFamily="34" charset="0"/>
              </a:rPr>
              <a:t>Creat</a:t>
            </a:r>
            <a:r>
              <a:rPr lang="en-US" sz="2400" b="1" dirty="0">
                <a:solidFill>
                  <a:srgbClr val="00B050"/>
                </a:solidFill>
                <a:latin typeface="Google Sans" panose="020B0503030502040204" pitchFamily="34" charset="0"/>
              </a:rPr>
              <a:t> &amp; </a:t>
            </a:r>
            <a:r>
              <a:rPr lang="en-US" sz="2400" b="1" dirty="0" err="1">
                <a:solidFill>
                  <a:srgbClr val="00B050"/>
                </a:solidFill>
                <a:latin typeface="Google Sans" panose="020B0503030502040204" pitchFamily="34" charset="0"/>
              </a:rPr>
              <a:t>Custumize</a:t>
            </a:r>
            <a:r>
              <a:rPr lang="en-US" sz="2400" b="1" dirty="0">
                <a:solidFill>
                  <a:srgbClr val="00B050"/>
                </a:solidFill>
                <a:latin typeface="Google Sans" panose="020B0503030502040204" pitchFamily="34" charset="0"/>
              </a:rPr>
              <a:t> your Material Theme </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sp>
        <p:nvSpPr>
          <p:cNvPr id="14" name="Rectangle 13">
            <a:extLst>
              <a:ext uri="{FF2B5EF4-FFF2-40B4-BE49-F238E27FC236}">
                <a16:creationId xmlns:a16="http://schemas.microsoft.com/office/drawing/2014/main" id="{D6352F41-12D7-9340-8A80-1FC1816402B5}"/>
              </a:ext>
            </a:extLst>
          </p:cNvPr>
          <p:cNvSpPr/>
          <p:nvPr/>
        </p:nvSpPr>
        <p:spPr>
          <a:xfrm>
            <a:off x="853576" y="1330822"/>
            <a:ext cx="8441432" cy="738664"/>
          </a:xfrm>
          <a:prstGeom prst="rect">
            <a:avLst/>
          </a:prstGeom>
        </p:spPr>
        <p:txBody>
          <a:bodyPr wrap="square">
            <a:spAutoFit/>
          </a:bodyPr>
          <a:lstStyle/>
          <a:p>
            <a:r>
              <a:rPr lang="vi-VN" dirty="0">
                <a:latin typeface="Open Sans" panose="020B0606030504020204" pitchFamily="34" charset="0"/>
                <a:ea typeface="Open Sans" panose="020B0606030504020204" pitchFamily="34" charset="0"/>
                <a:cs typeface="Open Sans" panose="020B0606030504020204" pitchFamily="34" charset="0"/>
              </a:rPr>
              <a:t>Tại </a:t>
            </a:r>
            <a:r>
              <a:rPr lang="vi-VN" b="1" dirty="0">
                <a:latin typeface="Open Sans" panose="020B0606030504020204" pitchFamily="34" charset="0"/>
                <a:ea typeface="Open Sans" panose="020B0606030504020204" pitchFamily="34" charset="0"/>
                <a:cs typeface="Open Sans" panose="020B0606030504020204" pitchFamily="34" charset="0"/>
              </a:rPr>
              <a:t>Google I/O 2018</a:t>
            </a:r>
            <a:r>
              <a:rPr lang="vi-VN" dirty="0">
                <a:latin typeface="Open Sans" panose="020B0606030504020204" pitchFamily="34" charset="0"/>
                <a:ea typeface="Open Sans" panose="020B0606030504020204" pitchFamily="34" charset="0"/>
                <a:cs typeface="Open Sans" panose="020B0606030504020204" pitchFamily="34" charset="0"/>
              </a:rPr>
              <a:t>, </a:t>
            </a:r>
            <a:r>
              <a:rPr lang="vi-VN" b="1" dirty="0">
                <a:latin typeface="Open Sans" panose="020B0606030504020204" pitchFamily="34" charset="0"/>
                <a:ea typeface="Open Sans" panose="020B0606030504020204" pitchFamily="34" charset="0"/>
                <a:cs typeface="Open Sans" panose="020B0606030504020204" pitchFamily="34" charset="0"/>
              </a:rPr>
              <a:t>Material Theming </a:t>
            </a:r>
            <a:r>
              <a:rPr lang="vi-VN" dirty="0">
                <a:latin typeface="Open Sans" panose="020B0606030504020204" pitchFamily="34" charset="0"/>
                <a:ea typeface="Open Sans" panose="020B0606030504020204" pitchFamily="34" charset="0"/>
                <a:cs typeface="Open Sans" panose="020B0606030504020204" pitchFamily="34" charset="0"/>
              </a:rPr>
              <a:t>đã được ra mắt.</a:t>
            </a:r>
          </a:p>
          <a:p>
            <a:r>
              <a:rPr lang="vi-VN" dirty="0">
                <a:latin typeface="Open Sans" panose="020B0606030504020204" pitchFamily="34" charset="0"/>
                <a:ea typeface="Open Sans" panose="020B0606030504020204" pitchFamily="34" charset="0"/>
                <a:cs typeface="Open Sans" panose="020B0606030504020204" pitchFamily="34" charset="0"/>
              </a:rPr>
              <a:t>Đây là 1 plugin kết hợp với Sketchapp – công cụ thiết kế vượt trội, giúp các designer và developer có những lựa chọn thiết kế mới mẻ mà vẫn trong quy chuẩn của </a:t>
            </a:r>
            <a:r>
              <a:rPr lang="vi-VN" b="1" dirty="0">
                <a:latin typeface="Open Sans" panose="020B0606030504020204" pitchFamily="34" charset="0"/>
                <a:ea typeface="Open Sans" panose="020B0606030504020204" pitchFamily="34" charset="0"/>
                <a:cs typeface="Open Sans" panose="020B0606030504020204" pitchFamily="34" charset="0"/>
              </a:rPr>
              <a:t>Material Design.</a:t>
            </a:r>
            <a:r>
              <a:rPr lang="vi-VN" dirty="0">
                <a:latin typeface="Open Sans" panose="020B0606030504020204" pitchFamily="34" charset="0"/>
                <a:ea typeface="Open Sans" panose="020B0606030504020204" pitchFamily="34" charset="0"/>
                <a:cs typeface="Open Sans" panose="020B0606030504020204" pitchFamily="34" charset="0"/>
              </a:rPr>
              <a:t> </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B796232A-066C-204A-9CDD-47AB9D00FCF2}"/>
              </a:ext>
            </a:extLst>
          </p:cNvPr>
          <p:cNvPicPr>
            <a:picLocks noChangeAspect="1"/>
          </p:cNvPicPr>
          <p:nvPr/>
        </p:nvPicPr>
        <p:blipFill>
          <a:blip r:embed="rId5"/>
          <a:stretch>
            <a:fillRect/>
          </a:stretch>
        </p:blipFill>
        <p:spPr>
          <a:xfrm>
            <a:off x="853576" y="2027908"/>
            <a:ext cx="6344666" cy="3115592"/>
          </a:xfrm>
          <a:prstGeom prst="rect">
            <a:avLst/>
          </a:prstGeom>
        </p:spPr>
      </p:pic>
    </p:spTree>
    <p:extLst>
      <p:ext uri="{BB962C8B-B14F-4D97-AF65-F5344CB8AC3E}">
        <p14:creationId xmlns:p14="http://schemas.microsoft.com/office/powerpoint/2010/main" val="2469238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08003"/>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00B050"/>
                </a:solidFill>
                <a:latin typeface="Google Sans" panose="020B0503030502040204" pitchFamily="34" charset="0"/>
              </a:rPr>
              <a:t>Material Theming– </a:t>
            </a:r>
            <a:r>
              <a:rPr lang="en-US" sz="2400" b="1" dirty="0" err="1">
                <a:solidFill>
                  <a:srgbClr val="00B050"/>
                </a:solidFill>
                <a:latin typeface="Google Sans" panose="020B0503030502040204" pitchFamily="34" charset="0"/>
              </a:rPr>
              <a:t>Creat</a:t>
            </a:r>
            <a:r>
              <a:rPr lang="en-US" sz="2400" b="1" dirty="0">
                <a:solidFill>
                  <a:srgbClr val="00B050"/>
                </a:solidFill>
                <a:latin typeface="Google Sans" panose="020B0503030502040204" pitchFamily="34" charset="0"/>
              </a:rPr>
              <a:t> &amp; </a:t>
            </a:r>
            <a:r>
              <a:rPr lang="en-US" sz="2400" b="1" dirty="0" err="1">
                <a:solidFill>
                  <a:srgbClr val="00B050"/>
                </a:solidFill>
                <a:latin typeface="Google Sans" panose="020B0503030502040204" pitchFamily="34" charset="0"/>
              </a:rPr>
              <a:t>Custumize</a:t>
            </a:r>
            <a:r>
              <a:rPr lang="en-US" sz="2400" b="1" dirty="0">
                <a:solidFill>
                  <a:srgbClr val="00B050"/>
                </a:solidFill>
                <a:latin typeface="Google Sans" panose="020B0503030502040204" pitchFamily="34" charset="0"/>
              </a:rPr>
              <a:t> your Material Theme </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sp>
        <p:nvSpPr>
          <p:cNvPr id="14" name="Rectangle 13">
            <a:extLst>
              <a:ext uri="{FF2B5EF4-FFF2-40B4-BE49-F238E27FC236}">
                <a16:creationId xmlns:a16="http://schemas.microsoft.com/office/drawing/2014/main" id="{D6352F41-12D7-9340-8A80-1FC1816402B5}"/>
              </a:ext>
            </a:extLst>
          </p:cNvPr>
          <p:cNvSpPr/>
          <p:nvPr/>
        </p:nvSpPr>
        <p:spPr>
          <a:xfrm>
            <a:off x="1405532" y="1277758"/>
            <a:ext cx="7315200" cy="954107"/>
          </a:xfrm>
          <a:prstGeom prst="rect">
            <a:avLst/>
          </a:prstGeom>
        </p:spPr>
        <p:txBody>
          <a:bodyPr wrap="square">
            <a:spAutoFit/>
          </a:bodyPr>
          <a:lstStyle/>
          <a:p>
            <a:r>
              <a:rPr lang="vi-VN" b="1" dirty="0"/>
              <a:t>Material Theming </a:t>
            </a:r>
            <a:r>
              <a:rPr lang="vi-VN" dirty="0"/>
              <a:t>bao gồm ba hành động chính: </a:t>
            </a:r>
            <a:r>
              <a:rPr lang="vi-VN" b="1" dirty="0"/>
              <a:t>tùy chỉnh theme </a:t>
            </a:r>
            <a:r>
              <a:rPr lang="vi-VN" dirty="0"/>
              <a:t>của bạn, áp dụng nó </a:t>
            </a:r>
            <a:r>
              <a:rPr lang="vi-VN" b="1" dirty="0"/>
              <a:t>trên thiết kế </a:t>
            </a:r>
            <a:r>
              <a:rPr lang="vi-VN" dirty="0"/>
              <a:t>của bạn, và sử dụng nó </a:t>
            </a:r>
            <a:r>
              <a:rPr lang="vi-VN" b="1" dirty="0"/>
              <a:t>trong code</a:t>
            </a:r>
            <a:r>
              <a:rPr lang="vi-VN" dirty="0"/>
              <a:t>. Bạn có thể bắt đầu bằng theme cơ bản, có sẵn trong thư viện của plug-in, sau đó bạn có thể tùy chỉnh nó ít hoặc nhiều như bạn muốn </a:t>
            </a:r>
            <a:r>
              <a:rPr lang="vi-VN" b="1" dirty="0"/>
              <a:t>bằng Material Theming.</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A25954D6-1A7D-244B-8A26-0D7D4F6C53AA}"/>
              </a:ext>
            </a:extLst>
          </p:cNvPr>
          <p:cNvPicPr>
            <a:picLocks noChangeAspect="1"/>
          </p:cNvPicPr>
          <p:nvPr/>
        </p:nvPicPr>
        <p:blipFill>
          <a:blip r:embed="rId5"/>
          <a:stretch>
            <a:fillRect/>
          </a:stretch>
        </p:blipFill>
        <p:spPr>
          <a:xfrm>
            <a:off x="1265630" y="2353983"/>
            <a:ext cx="5698696" cy="2735374"/>
          </a:xfrm>
          <a:prstGeom prst="rect">
            <a:avLst/>
          </a:prstGeom>
        </p:spPr>
      </p:pic>
    </p:spTree>
    <p:extLst>
      <p:ext uri="{BB962C8B-B14F-4D97-AF65-F5344CB8AC3E}">
        <p14:creationId xmlns:p14="http://schemas.microsoft.com/office/powerpoint/2010/main" val="1641967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510"/>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00B050"/>
                </a:solidFill>
                <a:latin typeface="Google Sans" panose="020B0503030502040204" pitchFamily="34" charset="0"/>
              </a:rPr>
              <a:t>Material Theming – </a:t>
            </a:r>
            <a:r>
              <a:rPr lang="en-US" sz="2400" b="1" dirty="0" err="1">
                <a:solidFill>
                  <a:srgbClr val="00B050"/>
                </a:solidFill>
                <a:latin typeface="Google Sans" panose="020B0503030502040204" pitchFamily="34" charset="0"/>
              </a:rPr>
              <a:t>Creat</a:t>
            </a:r>
            <a:r>
              <a:rPr lang="en-US" sz="2400" b="1" dirty="0">
                <a:solidFill>
                  <a:srgbClr val="00B050"/>
                </a:solidFill>
                <a:latin typeface="Google Sans" panose="020B0503030502040204" pitchFamily="34" charset="0"/>
              </a:rPr>
              <a:t> &amp; </a:t>
            </a:r>
            <a:r>
              <a:rPr lang="en-US" sz="2400" b="1" dirty="0" err="1">
                <a:solidFill>
                  <a:srgbClr val="00B050"/>
                </a:solidFill>
                <a:latin typeface="Google Sans" panose="020B0503030502040204" pitchFamily="34" charset="0"/>
              </a:rPr>
              <a:t>Custumize</a:t>
            </a:r>
            <a:r>
              <a:rPr lang="en-US" sz="2400" b="1" dirty="0">
                <a:solidFill>
                  <a:srgbClr val="00B050"/>
                </a:solidFill>
                <a:latin typeface="Google Sans" panose="020B0503030502040204" pitchFamily="34" charset="0"/>
              </a:rPr>
              <a:t> your Material Them </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pic>
        <p:nvPicPr>
          <p:cNvPr id="10" name="Shape 56">
            <a:extLst>
              <a:ext uri="{FF2B5EF4-FFF2-40B4-BE49-F238E27FC236}">
                <a16:creationId xmlns:a16="http://schemas.microsoft.com/office/drawing/2014/main" id="{5754CBD5-431F-174F-8755-856677647D26}"/>
              </a:ext>
            </a:extLst>
          </p:cNvPr>
          <p:cNvPicPr preferRelativeResize="0"/>
          <p:nvPr/>
        </p:nvPicPr>
        <p:blipFill>
          <a:blip r:embed="rId5"/>
          <a:stretch>
            <a:fillRect/>
          </a:stretch>
        </p:blipFill>
        <p:spPr>
          <a:xfrm>
            <a:off x="6328310" y="4476970"/>
            <a:ext cx="2407655" cy="370809"/>
          </a:xfrm>
          <a:prstGeom prst="rect">
            <a:avLst/>
          </a:prstGeom>
          <a:noFill/>
          <a:ln>
            <a:noFill/>
          </a:ln>
        </p:spPr>
      </p:pic>
      <p:pic>
        <p:nvPicPr>
          <p:cNvPr id="11" name="Picture 10">
            <a:extLst>
              <a:ext uri="{FF2B5EF4-FFF2-40B4-BE49-F238E27FC236}">
                <a16:creationId xmlns:a16="http://schemas.microsoft.com/office/drawing/2014/main" id="{63D9F4E3-E13D-704C-9EA1-2420463D1B54}"/>
              </a:ext>
            </a:extLst>
          </p:cNvPr>
          <p:cNvPicPr>
            <a:picLocks noChangeAspect="1"/>
          </p:cNvPicPr>
          <p:nvPr/>
        </p:nvPicPr>
        <p:blipFill>
          <a:blip r:embed="rId6"/>
          <a:stretch>
            <a:fillRect/>
          </a:stretch>
        </p:blipFill>
        <p:spPr>
          <a:xfrm>
            <a:off x="282638" y="4476970"/>
            <a:ext cx="1324623" cy="356068"/>
          </a:xfrm>
          <a:prstGeom prst="rect">
            <a:avLst/>
          </a:prstGeom>
        </p:spPr>
      </p:pic>
      <p:sp>
        <p:nvSpPr>
          <p:cNvPr id="2" name="Rectangle 1">
            <a:extLst>
              <a:ext uri="{FF2B5EF4-FFF2-40B4-BE49-F238E27FC236}">
                <a16:creationId xmlns:a16="http://schemas.microsoft.com/office/drawing/2014/main" id="{FD8FE271-9C84-404A-B53B-76990ED86FFB}"/>
              </a:ext>
            </a:extLst>
          </p:cNvPr>
          <p:cNvSpPr/>
          <p:nvPr/>
        </p:nvSpPr>
        <p:spPr>
          <a:xfrm>
            <a:off x="1497027" y="1371423"/>
            <a:ext cx="6944404" cy="738664"/>
          </a:xfrm>
          <a:prstGeom prst="rect">
            <a:avLst/>
          </a:prstGeom>
        </p:spPr>
        <p:txBody>
          <a:bodyPr wrap="square">
            <a:spAutoFit/>
          </a:bodyPr>
          <a:lstStyle/>
          <a:p>
            <a:r>
              <a:rPr lang="vi-VN" dirty="0"/>
              <a:t>Ví dụ các yếu tố như kiểu button và kích thước được xác định bởi developer. Họ thậm chí còn có nhiều tùy chọn hơn cho hình dạng button, thay vì vòng tròn nổi như trước, không cần phải là designer, developer có thể làm được điều đó dễ dàng.</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EF05D611-3716-C24E-9A6A-1ED2DE02060A}"/>
              </a:ext>
            </a:extLst>
          </p:cNvPr>
          <p:cNvSpPr/>
          <p:nvPr/>
        </p:nvSpPr>
        <p:spPr>
          <a:xfrm>
            <a:off x="1775638" y="4284095"/>
            <a:ext cx="2945218" cy="307777"/>
          </a:xfrm>
          <a:prstGeom prst="rect">
            <a:avLst/>
          </a:prstGeom>
        </p:spPr>
        <p:txBody>
          <a:bodyPr wrap="square">
            <a:spAutoFit/>
          </a:bodyPr>
          <a:lstStyle/>
          <a:p>
            <a:r>
              <a:rPr lang="vi-VN" b="1" i="1" dirty="0"/>
              <a:t>FAB (Floating Action Button) cũ</a:t>
            </a:r>
            <a:endParaRPr lang="en-US" b="1" i="1"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88099AA0-3555-4942-8C5D-446EAE38C0FD}"/>
              </a:ext>
            </a:extLst>
          </p:cNvPr>
          <p:cNvSpPr/>
          <p:nvPr/>
        </p:nvSpPr>
        <p:spPr>
          <a:xfrm>
            <a:off x="5361008" y="4284094"/>
            <a:ext cx="3157050" cy="307777"/>
          </a:xfrm>
          <a:prstGeom prst="rect">
            <a:avLst/>
          </a:prstGeom>
        </p:spPr>
        <p:txBody>
          <a:bodyPr wrap="square">
            <a:spAutoFit/>
          </a:bodyPr>
          <a:lstStyle/>
          <a:p>
            <a:r>
              <a:rPr lang="vi-VN" b="1" i="1" dirty="0"/>
              <a:t>FAB (Floating Action Button) mới</a:t>
            </a:r>
            <a:endParaRPr lang="en-US" b="1"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23" name="Picture 22">
            <a:extLst>
              <a:ext uri="{FF2B5EF4-FFF2-40B4-BE49-F238E27FC236}">
                <a16:creationId xmlns:a16="http://schemas.microsoft.com/office/drawing/2014/main" id="{79EB09AB-BBC9-0742-B511-F1AA657C990A}"/>
              </a:ext>
            </a:extLst>
          </p:cNvPr>
          <p:cNvPicPr>
            <a:picLocks noChangeAspect="1"/>
          </p:cNvPicPr>
          <p:nvPr/>
        </p:nvPicPr>
        <p:blipFill>
          <a:blip r:embed="rId7"/>
          <a:stretch>
            <a:fillRect/>
          </a:stretch>
        </p:blipFill>
        <p:spPr>
          <a:xfrm>
            <a:off x="4889233" y="2097081"/>
            <a:ext cx="3741134" cy="2202854"/>
          </a:xfrm>
          <a:prstGeom prst="rect">
            <a:avLst/>
          </a:prstGeom>
        </p:spPr>
      </p:pic>
      <p:pic>
        <p:nvPicPr>
          <p:cNvPr id="27" name="Picture 26">
            <a:extLst>
              <a:ext uri="{FF2B5EF4-FFF2-40B4-BE49-F238E27FC236}">
                <a16:creationId xmlns:a16="http://schemas.microsoft.com/office/drawing/2014/main" id="{04E2B065-B610-2B41-BEEE-952C9F5C246F}"/>
              </a:ext>
            </a:extLst>
          </p:cNvPr>
          <p:cNvPicPr>
            <a:picLocks noChangeAspect="1"/>
          </p:cNvPicPr>
          <p:nvPr/>
        </p:nvPicPr>
        <p:blipFill>
          <a:blip r:embed="rId8"/>
          <a:stretch>
            <a:fillRect/>
          </a:stretch>
        </p:blipFill>
        <p:spPr>
          <a:xfrm>
            <a:off x="1571372" y="2160414"/>
            <a:ext cx="3011262" cy="2092418"/>
          </a:xfrm>
          <a:prstGeom prst="rect">
            <a:avLst/>
          </a:prstGeom>
        </p:spPr>
      </p:pic>
    </p:spTree>
    <p:extLst>
      <p:ext uri="{BB962C8B-B14F-4D97-AF65-F5344CB8AC3E}">
        <p14:creationId xmlns:p14="http://schemas.microsoft.com/office/powerpoint/2010/main" val="3501953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510"/>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00B050"/>
                </a:solidFill>
                <a:latin typeface="Google Sans" panose="020B0503030502040204" pitchFamily="34" charset="0"/>
              </a:rPr>
              <a:t>Material Theming – </a:t>
            </a:r>
            <a:r>
              <a:rPr lang="en-US" sz="2400" b="1" dirty="0" err="1">
                <a:solidFill>
                  <a:srgbClr val="00B050"/>
                </a:solidFill>
                <a:latin typeface="Google Sans" panose="020B0503030502040204" pitchFamily="34" charset="0"/>
              </a:rPr>
              <a:t>Creat</a:t>
            </a:r>
            <a:r>
              <a:rPr lang="en-US" sz="2400" b="1" dirty="0">
                <a:solidFill>
                  <a:srgbClr val="00B050"/>
                </a:solidFill>
                <a:latin typeface="Google Sans" panose="020B0503030502040204" pitchFamily="34" charset="0"/>
              </a:rPr>
              <a:t> &amp; </a:t>
            </a:r>
            <a:r>
              <a:rPr lang="en-US" sz="2400" b="1" dirty="0" err="1">
                <a:solidFill>
                  <a:srgbClr val="00B050"/>
                </a:solidFill>
                <a:latin typeface="Google Sans" panose="020B0503030502040204" pitchFamily="34" charset="0"/>
              </a:rPr>
              <a:t>Custumize</a:t>
            </a:r>
            <a:r>
              <a:rPr lang="en-US" sz="2400" b="1" dirty="0">
                <a:solidFill>
                  <a:srgbClr val="00B050"/>
                </a:solidFill>
                <a:latin typeface="Google Sans" panose="020B0503030502040204" pitchFamily="34" charset="0"/>
              </a:rPr>
              <a:t> your Material Them </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sp>
        <p:nvSpPr>
          <p:cNvPr id="2" name="Rectangle 1">
            <a:extLst>
              <a:ext uri="{FF2B5EF4-FFF2-40B4-BE49-F238E27FC236}">
                <a16:creationId xmlns:a16="http://schemas.microsoft.com/office/drawing/2014/main" id="{FD8FE271-9C84-404A-B53B-76990ED86FFB}"/>
              </a:ext>
            </a:extLst>
          </p:cNvPr>
          <p:cNvSpPr/>
          <p:nvPr/>
        </p:nvSpPr>
        <p:spPr>
          <a:xfrm>
            <a:off x="4027016" y="1371423"/>
            <a:ext cx="4414415" cy="1821135"/>
          </a:xfrm>
          <a:prstGeom prst="rect">
            <a:avLst/>
          </a:prstGeom>
        </p:spPr>
        <p:txBody>
          <a:bodyPr wrap="square">
            <a:spAutoFit/>
          </a:bodyPr>
          <a:lstStyle/>
          <a:p>
            <a:r>
              <a:rPr lang="vi-VN" dirty="0">
                <a:latin typeface="Open Sans" panose="020B0606030504020204" pitchFamily="34" charset="0"/>
                <a:ea typeface="Open Sans" panose="020B0606030504020204" pitchFamily="34" charset="0"/>
                <a:cs typeface="Open Sans" panose="020B0606030504020204" pitchFamily="34" charset="0"/>
              </a:rPr>
              <a:t>Với sự đổi mới trong việc áp dụng grid linh hoạt hơn,</a:t>
            </a:r>
            <a:r>
              <a:rPr lang="vi-VN" dirty="0"/>
              <a:t> các developer có thể tận dụng, để giúp duy trì giao diện của giao diện ứng dụng trên mọi nền tảng. Vì vậy, khi bạn đi xem ứng dụng đó trên iPad của mình hoặc trên web, nó trông giống và có cùng phương thức hoạt động như trên Android. Bạn không phải thay đổi thói quen sử dụng của mình chỉ vì bạn đang sử dụng một thiết bị khác.</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CE907AA3-34FC-AD4B-8EBE-78487EF5CEAB}"/>
              </a:ext>
            </a:extLst>
          </p:cNvPr>
          <p:cNvPicPr>
            <a:picLocks noChangeAspect="1"/>
          </p:cNvPicPr>
          <p:nvPr/>
        </p:nvPicPr>
        <p:blipFill>
          <a:blip r:embed="rId5"/>
          <a:stretch>
            <a:fillRect/>
          </a:stretch>
        </p:blipFill>
        <p:spPr>
          <a:xfrm>
            <a:off x="504523" y="1512201"/>
            <a:ext cx="3166826" cy="1680357"/>
          </a:xfrm>
          <a:prstGeom prst="rect">
            <a:avLst/>
          </a:prstGeom>
        </p:spPr>
      </p:pic>
      <p:pic>
        <p:nvPicPr>
          <p:cNvPr id="6" name="Picture 5">
            <a:extLst>
              <a:ext uri="{FF2B5EF4-FFF2-40B4-BE49-F238E27FC236}">
                <a16:creationId xmlns:a16="http://schemas.microsoft.com/office/drawing/2014/main" id="{281FA0F4-D394-3C47-9060-FAA0143DD4FE}"/>
              </a:ext>
            </a:extLst>
          </p:cNvPr>
          <p:cNvPicPr>
            <a:picLocks noChangeAspect="1"/>
          </p:cNvPicPr>
          <p:nvPr/>
        </p:nvPicPr>
        <p:blipFill>
          <a:blip r:embed="rId6"/>
          <a:stretch>
            <a:fillRect/>
          </a:stretch>
        </p:blipFill>
        <p:spPr>
          <a:xfrm>
            <a:off x="3328346" y="3448196"/>
            <a:ext cx="2604622" cy="1726079"/>
          </a:xfrm>
          <a:prstGeom prst="rect">
            <a:avLst/>
          </a:prstGeom>
        </p:spPr>
      </p:pic>
      <p:pic>
        <p:nvPicPr>
          <p:cNvPr id="9" name="Picture 8">
            <a:extLst>
              <a:ext uri="{FF2B5EF4-FFF2-40B4-BE49-F238E27FC236}">
                <a16:creationId xmlns:a16="http://schemas.microsoft.com/office/drawing/2014/main" id="{50E73540-5FE2-F644-ACE7-2CB40D634F03}"/>
              </a:ext>
            </a:extLst>
          </p:cNvPr>
          <p:cNvPicPr>
            <a:picLocks noChangeAspect="1"/>
          </p:cNvPicPr>
          <p:nvPr/>
        </p:nvPicPr>
        <p:blipFill>
          <a:blip r:embed="rId7"/>
          <a:stretch>
            <a:fillRect/>
          </a:stretch>
        </p:blipFill>
        <p:spPr>
          <a:xfrm>
            <a:off x="504523" y="3448196"/>
            <a:ext cx="2542955" cy="1695303"/>
          </a:xfrm>
          <a:prstGeom prst="rect">
            <a:avLst/>
          </a:prstGeom>
        </p:spPr>
      </p:pic>
    </p:spTree>
    <p:extLst>
      <p:ext uri="{BB962C8B-B14F-4D97-AF65-F5344CB8AC3E}">
        <p14:creationId xmlns:p14="http://schemas.microsoft.com/office/powerpoint/2010/main" val="3817271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510"/>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00B050"/>
                </a:solidFill>
                <a:latin typeface="Google Sans" panose="020B0503030502040204" pitchFamily="34" charset="0"/>
              </a:rPr>
              <a:t>Material Theming– </a:t>
            </a:r>
            <a:r>
              <a:rPr lang="en-US" sz="2400" b="1" dirty="0" err="1">
                <a:solidFill>
                  <a:srgbClr val="00B050"/>
                </a:solidFill>
                <a:latin typeface="Google Sans" panose="020B0503030502040204" pitchFamily="34" charset="0"/>
              </a:rPr>
              <a:t>Creat</a:t>
            </a:r>
            <a:r>
              <a:rPr lang="en-US" sz="2400" b="1" dirty="0">
                <a:solidFill>
                  <a:srgbClr val="00B050"/>
                </a:solidFill>
                <a:latin typeface="Google Sans" panose="020B0503030502040204" pitchFamily="34" charset="0"/>
              </a:rPr>
              <a:t> &amp; </a:t>
            </a:r>
            <a:r>
              <a:rPr lang="en-US" sz="2400" b="1" dirty="0" err="1">
                <a:solidFill>
                  <a:srgbClr val="00B050"/>
                </a:solidFill>
                <a:latin typeface="Google Sans" panose="020B0503030502040204" pitchFamily="34" charset="0"/>
              </a:rPr>
              <a:t>Custumize</a:t>
            </a:r>
            <a:r>
              <a:rPr lang="en-US" sz="2400" b="1" dirty="0">
                <a:solidFill>
                  <a:srgbClr val="00B050"/>
                </a:solidFill>
                <a:latin typeface="Google Sans" panose="020B0503030502040204" pitchFamily="34" charset="0"/>
              </a:rPr>
              <a:t> your Material Them </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pic>
        <p:nvPicPr>
          <p:cNvPr id="10" name="Shape 56">
            <a:extLst>
              <a:ext uri="{FF2B5EF4-FFF2-40B4-BE49-F238E27FC236}">
                <a16:creationId xmlns:a16="http://schemas.microsoft.com/office/drawing/2014/main" id="{5754CBD5-431F-174F-8755-856677647D26}"/>
              </a:ext>
            </a:extLst>
          </p:cNvPr>
          <p:cNvPicPr preferRelativeResize="0"/>
          <p:nvPr/>
        </p:nvPicPr>
        <p:blipFill>
          <a:blip r:embed="rId5"/>
          <a:stretch>
            <a:fillRect/>
          </a:stretch>
        </p:blipFill>
        <p:spPr>
          <a:xfrm>
            <a:off x="6328310" y="4476970"/>
            <a:ext cx="2407655" cy="370809"/>
          </a:xfrm>
          <a:prstGeom prst="rect">
            <a:avLst/>
          </a:prstGeom>
          <a:noFill/>
          <a:ln>
            <a:noFill/>
          </a:ln>
        </p:spPr>
      </p:pic>
      <p:pic>
        <p:nvPicPr>
          <p:cNvPr id="11" name="Picture 10">
            <a:extLst>
              <a:ext uri="{FF2B5EF4-FFF2-40B4-BE49-F238E27FC236}">
                <a16:creationId xmlns:a16="http://schemas.microsoft.com/office/drawing/2014/main" id="{63D9F4E3-E13D-704C-9EA1-2420463D1B54}"/>
              </a:ext>
            </a:extLst>
          </p:cNvPr>
          <p:cNvPicPr>
            <a:picLocks noChangeAspect="1"/>
          </p:cNvPicPr>
          <p:nvPr/>
        </p:nvPicPr>
        <p:blipFill>
          <a:blip r:embed="rId6"/>
          <a:stretch>
            <a:fillRect/>
          </a:stretch>
        </p:blipFill>
        <p:spPr>
          <a:xfrm>
            <a:off x="282638" y="4476970"/>
            <a:ext cx="1324623" cy="356068"/>
          </a:xfrm>
          <a:prstGeom prst="rect">
            <a:avLst/>
          </a:prstGeom>
        </p:spPr>
      </p:pic>
      <p:sp>
        <p:nvSpPr>
          <p:cNvPr id="2" name="Rectangle 1">
            <a:extLst>
              <a:ext uri="{FF2B5EF4-FFF2-40B4-BE49-F238E27FC236}">
                <a16:creationId xmlns:a16="http://schemas.microsoft.com/office/drawing/2014/main" id="{FD8FE271-9C84-404A-B53B-76990ED86FFB}"/>
              </a:ext>
            </a:extLst>
          </p:cNvPr>
          <p:cNvSpPr/>
          <p:nvPr/>
        </p:nvSpPr>
        <p:spPr>
          <a:xfrm>
            <a:off x="6328310" y="1375022"/>
            <a:ext cx="2645569" cy="1384995"/>
          </a:xfrm>
          <a:prstGeom prst="rect">
            <a:avLst/>
          </a:prstGeom>
        </p:spPr>
        <p:txBody>
          <a:bodyPr wrap="square">
            <a:spAutoFit/>
          </a:bodyPr>
          <a:lstStyle/>
          <a:p>
            <a:r>
              <a:rPr lang="vi-VN" dirty="0"/>
              <a:t>Với Sketchapp và Material Theming Plug-in thì các developer cũng có thể tự xây dựng giao diện đáp ứng được các quy chuẩn thiết kế một cách dễ dàng.</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FD2D577F-9D16-3F41-862A-B7C898489A41}"/>
              </a:ext>
            </a:extLst>
          </p:cNvPr>
          <p:cNvPicPr>
            <a:picLocks noChangeAspect="1"/>
          </p:cNvPicPr>
          <p:nvPr/>
        </p:nvPicPr>
        <p:blipFill>
          <a:blip r:embed="rId7"/>
          <a:stretch>
            <a:fillRect/>
          </a:stretch>
        </p:blipFill>
        <p:spPr>
          <a:xfrm>
            <a:off x="337022" y="1375022"/>
            <a:ext cx="5851127" cy="3458016"/>
          </a:xfrm>
          <a:prstGeom prst="rect">
            <a:avLst/>
          </a:prstGeom>
        </p:spPr>
      </p:pic>
    </p:spTree>
    <p:extLst>
      <p:ext uri="{BB962C8B-B14F-4D97-AF65-F5344CB8AC3E}">
        <p14:creationId xmlns:p14="http://schemas.microsoft.com/office/powerpoint/2010/main" val="2945040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48856" y="2510"/>
            <a:ext cx="9144000" cy="5140990"/>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a:solidFill>
                  <a:srgbClr val="00B050"/>
                </a:solidFill>
                <a:latin typeface="Google Sans" panose="020B0503030502040204" pitchFamily="34" charset="0"/>
              </a:rPr>
              <a:t>Material Theme Editor – </a:t>
            </a:r>
            <a:r>
              <a:rPr lang="en-US" sz="2400" b="1" dirty="0" err="1">
                <a:solidFill>
                  <a:srgbClr val="00B050"/>
                </a:solidFill>
                <a:latin typeface="Google Sans" panose="020B0503030502040204" pitchFamily="34" charset="0"/>
              </a:rPr>
              <a:t>Creat</a:t>
            </a:r>
            <a:r>
              <a:rPr lang="en-US" sz="2400" b="1" dirty="0">
                <a:solidFill>
                  <a:srgbClr val="00B050"/>
                </a:solidFill>
                <a:latin typeface="Google Sans" panose="020B0503030502040204" pitchFamily="34" charset="0"/>
              </a:rPr>
              <a:t> &amp; </a:t>
            </a:r>
            <a:r>
              <a:rPr lang="en-US" sz="2400" b="1" dirty="0" err="1">
                <a:solidFill>
                  <a:srgbClr val="00B050"/>
                </a:solidFill>
                <a:latin typeface="Google Sans" panose="020B0503030502040204" pitchFamily="34" charset="0"/>
              </a:rPr>
              <a:t>Custumize</a:t>
            </a:r>
            <a:r>
              <a:rPr lang="en-US" sz="2400" b="1" dirty="0">
                <a:solidFill>
                  <a:srgbClr val="00B050"/>
                </a:solidFill>
                <a:latin typeface="Google Sans" panose="020B0503030502040204" pitchFamily="34" charset="0"/>
              </a:rPr>
              <a:t> your Material Them </a:t>
            </a:r>
          </a:p>
        </p:txBody>
      </p:sp>
      <p:pic>
        <p:nvPicPr>
          <p:cNvPr id="8" name="Picture 7"/>
          <p:cNvPicPr>
            <a:picLocks noChangeAspect="1"/>
          </p:cNvPicPr>
          <p:nvPr/>
        </p:nvPicPr>
        <p:blipFill rotWithShape="1">
          <a:blip r:embed="rId4"/>
          <a:srcRect l="15546" b="13644"/>
          <a:stretch/>
        </p:blipFill>
        <p:spPr>
          <a:xfrm>
            <a:off x="504523" y="488182"/>
            <a:ext cx="698106" cy="686320"/>
          </a:xfrm>
          <a:prstGeom prst="rect">
            <a:avLst/>
          </a:prstGeom>
        </p:spPr>
      </p:pic>
      <p:pic>
        <p:nvPicPr>
          <p:cNvPr id="10" name="Shape 56">
            <a:extLst>
              <a:ext uri="{FF2B5EF4-FFF2-40B4-BE49-F238E27FC236}">
                <a16:creationId xmlns:a16="http://schemas.microsoft.com/office/drawing/2014/main" id="{5754CBD5-431F-174F-8755-856677647D26}"/>
              </a:ext>
            </a:extLst>
          </p:cNvPr>
          <p:cNvPicPr preferRelativeResize="0"/>
          <p:nvPr/>
        </p:nvPicPr>
        <p:blipFill>
          <a:blip r:embed="rId5"/>
          <a:stretch>
            <a:fillRect/>
          </a:stretch>
        </p:blipFill>
        <p:spPr>
          <a:xfrm>
            <a:off x="6328310" y="4476970"/>
            <a:ext cx="2407655" cy="370809"/>
          </a:xfrm>
          <a:prstGeom prst="rect">
            <a:avLst/>
          </a:prstGeom>
          <a:noFill/>
          <a:ln>
            <a:noFill/>
          </a:ln>
        </p:spPr>
      </p:pic>
      <p:pic>
        <p:nvPicPr>
          <p:cNvPr id="11" name="Picture 10">
            <a:extLst>
              <a:ext uri="{FF2B5EF4-FFF2-40B4-BE49-F238E27FC236}">
                <a16:creationId xmlns:a16="http://schemas.microsoft.com/office/drawing/2014/main" id="{63D9F4E3-E13D-704C-9EA1-2420463D1B54}"/>
              </a:ext>
            </a:extLst>
          </p:cNvPr>
          <p:cNvPicPr>
            <a:picLocks noChangeAspect="1"/>
          </p:cNvPicPr>
          <p:nvPr/>
        </p:nvPicPr>
        <p:blipFill>
          <a:blip r:embed="rId6"/>
          <a:stretch>
            <a:fillRect/>
          </a:stretch>
        </p:blipFill>
        <p:spPr>
          <a:xfrm>
            <a:off x="282638" y="4476970"/>
            <a:ext cx="1324623" cy="356068"/>
          </a:xfrm>
          <a:prstGeom prst="rect">
            <a:avLst/>
          </a:prstGeom>
        </p:spPr>
      </p:pic>
      <p:sp>
        <p:nvSpPr>
          <p:cNvPr id="2" name="Rectangle 1">
            <a:extLst>
              <a:ext uri="{FF2B5EF4-FFF2-40B4-BE49-F238E27FC236}">
                <a16:creationId xmlns:a16="http://schemas.microsoft.com/office/drawing/2014/main" id="{FD8FE271-9C84-404A-B53B-76990ED86FFB}"/>
              </a:ext>
            </a:extLst>
          </p:cNvPr>
          <p:cNvSpPr/>
          <p:nvPr/>
        </p:nvSpPr>
        <p:spPr>
          <a:xfrm>
            <a:off x="6328310" y="1375022"/>
            <a:ext cx="2645569" cy="1600438"/>
          </a:xfrm>
          <a:prstGeom prst="rect">
            <a:avLst/>
          </a:prstGeom>
        </p:spPr>
        <p:txBody>
          <a:bodyPr wrap="square">
            <a:spAutoFit/>
          </a:bodyPr>
          <a:lstStyle/>
          <a:p>
            <a:r>
              <a:rPr lang="vi-VN" dirty="0"/>
              <a:t>Google chắc chắn là một trong những công ty công nghệ cao đầy tham vọng và có khả năng nhất trên thế giới, vì vậy chúng ta có thể chờ đợi những điều mới mẻ tiếp theo của Material Design trong những năm tới.</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5D9F4CC7-4086-2D4F-AB48-75D73335C106}"/>
              </a:ext>
            </a:extLst>
          </p:cNvPr>
          <p:cNvPicPr>
            <a:picLocks noChangeAspect="1"/>
          </p:cNvPicPr>
          <p:nvPr/>
        </p:nvPicPr>
        <p:blipFill>
          <a:blip r:embed="rId7"/>
          <a:stretch>
            <a:fillRect/>
          </a:stretch>
        </p:blipFill>
        <p:spPr>
          <a:xfrm>
            <a:off x="1256399" y="1317180"/>
            <a:ext cx="4803843" cy="3159790"/>
          </a:xfrm>
          <a:prstGeom prst="rect">
            <a:avLst/>
          </a:prstGeom>
        </p:spPr>
      </p:pic>
    </p:spTree>
    <p:extLst>
      <p:ext uri="{BB962C8B-B14F-4D97-AF65-F5344CB8AC3E}">
        <p14:creationId xmlns:p14="http://schemas.microsoft.com/office/powerpoint/2010/main" val="359545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5"/>
        <p:cNvGrpSpPr/>
        <p:nvPr/>
      </p:nvGrpSpPr>
      <p:grpSpPr>
        <a:xfrm>
          <a:off x="0" y="0"/>
          <a:ext cx="0" cy="0"/>
          <a:chOff x="0" y="0"/>
          <a:chExt cx="0" cy="0"/>
        </a:xfrm>
      </p:grpSpPr>
      <p:pic>
        <p:nvPicPr>
          <p:cNvPr id="8" name="Shape 56"/>
          <p:cNvPicPr preferRelativeResize="0"/>
          <p:nvPr/>
        </p:nvPicPr>
        <p:blipFill>
          <a:blip r:embed="rId3"/>
          <a:stretch>
            <a:fillRect/>
          </a:stretch>
        </p:blipFill>
        <p:spPr>
          <a:xfrm>
            <a:off x="6328310" y="255844"/>
            <a:ext cx="2407655" cy="370809"/>
          </a:xfrm>
          <a:prstGeom prst="rect">
            <a:avLst/>
          </a:prstGeom>
          <a:noFill/>
          <a:ln>
            <a:noFill/>
          </a:ln>
        </p:spPr>
      </p:pic>
      <p:pic>
        <p:nvPicPr>
          <p:cNvPr id="9" name="Picture 8"/>
          <p:cNvPicPr>
            <a:picLocks noChangeAspect="1"/>
          </p:cNvPicPr>
          <p:nvPr/>
        </p:nvPicPr>
        <p:blipFill>
          <a:blip r:embed="rId4"/>
          <a:stretch>
            <a:fillRect/>
          </a:stretch>
        </p:blipFill>
        <p:spPr>
          <a:xfrm>
            <a:off x="282638" y="255844"/>
            <a:ext cx="1324623" cy="356068"/>
          </a:xfrm>
          <a:prstGeom prst="rect">
            <a:avLst/>
          </a:prstGeom>
        </p:spPr>
      </p:pic>
      <p:pic>
        <p:nvPicPr>
          <p:cNvPr id="7" name="Picture 6"/>
          <p:cNvPicPr>
            <a:picLocks noChangeAspect="1"/>
          </p:cNvPicPr>
          <p:nvPr/>
        </p:nvPicPr>
        <p:blipFill>
          <a:blip r:embed="rId5"/>
          <a:stretch>
            <a:fillRect/>
          </a:stretch>
        </p:blipFill>
        <p:spPr>
          <a:xfrm>
            <a:off x="0" y="0"/>
            <a:ext cx="9144000" cy="5140990"/>
          </a:xfrm>
          <a:prstGeom prst="rect">
            <a:avLst/>
          </a:prstGeom>
        </p:spPr>
      </p:pic>
      <p:sp>
        <p:nvSpPr>
          <p:cNvPr id="10" name="Shape 86"/>
          <p:cNvSpPr txBox="1">
            <a:spLocks/>
          </p:cNvSpPr>
          <p:nvPr/>
        </p:nvSpPr>
        <p:spPr>
          <a:xfrm>
            <a:off x="869825" y="3043356"/>
            <a:ext cx="5575800" cy="65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uFillTx/>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uFillTx/>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uFillTx/>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uFillTx/>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uFillTx/>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uFillTx/>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uFillTx/>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uFillTx/>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uFillTx/>
                <a:latin typeface="Arial"/>
                <a:ea typeface="Arial"/>
                <a:cs typeface="Arial"/>
                <a:sym typeface="Arial"/>
              </a:defRPr>
            </a:lvl9pPr>
          </a:lstStyle>
          <a:p>
            <a:r>
              <a:rPr lang="en-US" sz="3000" b="1" dirty="0">
                <a:solidFill>
                  <a:srgbClr val="536DFE"/>
                </a:solidFill>
                <a:uFillTx/>
                <a:latin typeface="Google Sans" panose="020B0503030502040204" pitchFamily="34" charset="0"/>
              </a:rPr>
              <a:t>Thank you!</a:t>
            </a:r>
          </a:p>
        </p:txBody>
      </p:sp>
      <p:sp>
        <p:nvSpPr>
          <p:cNvPr id="12" name="Shape 87"/>
          <p:cNvSpPr txBox="1">
            <a:spLocks/>
          </p:cNvSpPr>
          <p:nvPr/>
        </p:nvSpPr>
        <p:spPr>
          <a:xfrm>
            <a:off x="869825" y="3560557"/>
            <a:ext cx="51210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uFillTx/>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uFillTx/>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uFillTx/>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uFillTx/>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uFillTx/>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uFillTx/>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uFillTx/>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uFillTx/>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uFillTx/>
                <a:latin typeface="Arial"/>
                <a:ea typeface="Arial"/>
                <a:cs typeface="Arial"/>
                <a:sym typeface="Arial"/>
              </a:defRPr>
            </a:lvl9pPr>
          </a:lstStyle>
          <a:p>
            <a:pPr marL="0" indent="0">
              <a:buFont typeface="Arial"/>
              <a:buNone/>
            </a:pPr>
            <a:r>
              <a:rPr lang="en-US" sz="1400" dirty="0">
                <a:solidFill>
                  <a:schemeClr val="bg1">
                    <a:lumMod val="90000"/>
                    <a:lumOff val="10000"/>
                  </a:schemeClr>
                </a:solidFill>
                <a:uFillTx/>
                <a:latin typeface="Google Sans" panose="020B0503030502040204" pitchFamily="34" charset="0"/>
              </a:rPr>
              <a:t>Thanks to </a:t>
            </a:r>
            <a:r>
              <a:rPr lang="en-US" sz="1400" u="sng" dirty="0" err="1">
                <a:solidFill>
                  <a:schemeClr val="bg1">
                    <a:lumMod val="90000"/>
                    <a:lumOff val="10000"/>
                  </a:schemeClr>
                </a:solidFill>
                <a:uFillTx/>
                <a:latin typeface="Google Sans" panose="020B0503030502040204" pitchFamily="34" charset="0"/>
              </a:rPr>
              <a:t>Googel.com</a:t>
            </a:r>
            <a:r>
              <a:rPr lang="en-US" sz="1400" dirty="0">
                <a:solidFill>
                  <a:schemeClr val="bg1">
                    <a:lumMod val="90000"/>
                    <a:lumOff val="10000"/>
                  </a:schemeClr>
                </a:solidFill>
                <a:uFillTx/>
                <a:latin typeface="Google Sans" panose="020B0503030502040204" pitchFamily="34" charset="0"/>
              </a:rPr>
              <a:t> for creating some great slides</a:t>
            </a:r>
            <a:endParaRPr lang="en-US" sz="1400" b="1" i="1" dirty="0">
              <a:solidFill>
                <a:srgbClr val="EFEFEF"/>
              </a:solidFill>
              <a:uFillTx/>
            </a:endParaRPr>
          </a:p>
        </p:txBody>
      </p:sp>
      <p:pic>
        <p:nvPicPr>
          <p:cNvPr id="11" name="Picture 10"/>
          <p:cNvPicPr>
            <a:picLocks noChangeAspect="1"/>
          </p:cNvPicPr>
          <p:nvPr/>
        </p:nvPicPr>
        <p:blipFill rotWithShape="1">
          <a:blip r:embed="rId6"/>
          <a:srcRect b="6822"/>
          <a:stretch/>
        </p:blipFill>
        <p:spPr>
          <a:xfrm>
            <a:off x="5964766" y="3470564"/>
            <a:ext cx="1426647" cy="13171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pic>
        <p:nvPicPr>
          <p:cNvPr id="10" name="Shape 56"/>
          <p:cNvPicPr preferRelativeResize="0"/>
          <p:nvPr/>
        </p:nvPicPr>
        <p:blipFill>
          <a:blip r:embed="rId4"/>
          <a:stretch>
            <a:fillRect/>
          </a:stretch>
        </p:blipFill>
        <p:spPr>
          <a:xfrm>
            <a:off x="6328310" y="4476970"/>
            <a:ext cx="2407655" cy="370809"/>
          </a:xfrm>
          <a:prstGeom prst="rect">
            <a:avLst/>
          </a:prstGeom>
          <a:noFill/>
          <a:ln>
            <a:noFill/>
          </a:ln>
        </p:spPr>
      </p:pic>
      <p:pic>
        <p:nvPicPr>
          <p:cNvPr id="14" name="Picture 13"/>
          <p:cNvPicPr>
            <a:picLocks noChangeAspect="1"/>
          </p:cNvPicPr>
          <p:nvPr/>
        </p:nvPicPr>
        <p:blipFill>
          <a:blip r:embed="rId5"/>
          <a:stretch>
            <a:fillRect/>
          </a:stretch>
        </p:blipFill>
        <p:spPr>
          <a:xfrm>
            <a:off x="282638" y="4476970"/>
            <a:ext cx="1324623" cy="356068"/>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a:solidFill>
                  <a:srgbClr val="FF6F00"/>
                </a:solidFill>
                <a:uFillTx/>
                <a:latin typeface="Google Sans" panose="020B0503030502040204" pitchFamily="34" charset="0"/>
              </a:rPr>
              <a:t>Material Design </a:t>
            </a:r>
            <a:r>
              <a:rPr lang="en-US" sz="2400" b="1" dirty="0" err="1">
                <a:solidFill>
                  <a:srgbClr val="FF6F00"/>
                </a:solidFill>
                <a:uFillTx/>
                <a:latin typeface="Google Sans" panose="020B0503030502040204" pitchFamily="34" charset="0"/>
              </a:rPr>
              <a:t>là</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gì</a:t>
            </a:r>
            <a:r>
              <a:rPr lang="en-US" sz="2400" b="1" dirty="0">
                <a:solidFill>
                  <a:srgbClr val="FF6F00"/>
                </a:solidFill>
                <a:uFillTx/>
                <a:latin typeface="Google Sans" panose="020B0503030502040204" pitchFamily="34" charset="0"/>
              </a:rPr>
              <a:t>?</a:t>
            </a:r>
            <a:endParaRPr sz="2400" b="1" dirty="0">
              <a:solidFill>
                <a:srgbClr val="FF6F00"/>
              </a:solidFill>
              <a:uFillTx/>
              <a:latin typeface="Google Sans" panose="020B0503030502040204" pitchFamily="34" charset="0"/>
            </a:endParaRPr>
          </a:p>
        </p:txBody>
      </p:sp>
      <p:sp>
        <p:nvSpPr>
          <p:cNvPr id="18" name="Shape 71"/>
          <p:cNvSpPr txBox="1">
            <a:spLocks/>
          </p:cNvSpPr>
          <p:nvPr/>
        </p:nvSpPr>
        <p:spPr>
          <a:xfrm>
            <a:off x="944949" y="967263"/>
            <a:ext cx="7496483" cy="908081"/>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endParaRPr lang="vi-VN" dirty="0">
              <a:solidFill>
                <a:schemeClr val="bg1">
                  <a:lumMod val="90000"/>
                  <a:lumOff val="10000"/>
                </a:schemeClr>
              </a:solidFill>
              <a:latin typeface="Google Sans" panose="020B0503030502040204" pitchFamily="34" charset="0"/>
              <a:ea typeface="Roboto"/>
              <a:cs typeface="Roboto"/>
              <a:sym typeface="Roboto"/>
            </a:endParaRPr>
          </a:p>
          <a:p>
            <a:pPr marL="457200" lvl="0" indent="-317500">
              <a:lnSpc>
                <a:spcPct val="115000"/>
              </a:lnSpc>
              <a:buClr>
                <a:srgbClr val="FFFFFF"/>
              </a:buClr>
              <a:buSzPts val="1400"/>
              <a:buFont typeface="Roboto"/>
              <a:buChar char="●"/>
            </a:pPr>
            <a:r>
              <a:rPr lang="vi-VN" dirty="0">
                <a:solidFill>
                  <a:schemeClr val="bg1">
                    <a:lumMod val="90000"/>
                    <a:lumOff val="10000"/>
                  </a:schemeClr>
                </a:solidFill>
                <a:latin typeface="Google Sans" panose="020B0503030502040204" pitchFamily="34" charset="0"/>
                <a:ea typeface="Roboto"/>
                <a:cs typeface="Roboto"/>
                <a:sym typeface="Roboto"/>
              </a:rPr>
              <a:t>- Phong cách thiết kế Material Design là những đường nét đơn giản, sử dụng mảng màu nổi bật, và có những đặc tính vật lý như: đổ bóng, chuyển động, thu nhỏ phóng to…</a:t>
            </a:r>
          </a:p>
          <a:p>
            <a:pPr marL="139700" lvl="0">
              <a:lnSpc>
                <a:spcPct val="115000"/>
              </a:lnSpc>
              <a:buClr>
                <a:srgbClr val="FFFFFF"/>
              </a:buClr>
              <a:buSzPts val="1400"/>
            </a:pPr>
            <a:endParaRPr lang="vi-VN" dirty="0">
              <a:solidFill>
                <a:schemeClr val="bg1">
                  <a:lumMod val="90000"/>
                  <a:lumOff val="10000"/>
                </a:schemeClr>
              </a:solidFill>
              <a:latin typeface="Google Sans" panose="020B0503030502040204" pitchFamily="34" charset="0"/>
              <a:ea typeface="Roboto"/>
              <a:cs typeface="Roboto"/>
              <a:sym typeface="Roboto"/>
            </a:endParaRPr>
          </a:p>
        </p:txBody>
      </p:sp>
      <p:pic>
        <p:nvPicPr>
          <p:cNvPr id="8" name="Picture 7"/>
          <p:cNvPicPr>
            <a:picLocks noChangeAspect="1"/>
          </p:cNvPicPr>
          <p:nvPr/>
        </p:nvPicPr>
        <p:blipFill rotWithShape="1">
          <a:blip r:embed="rId6"/>
          <a:srcRect l="15546" b="13644"/>
          <a:stretch/>
        </p:blipFill>
        <p:spPr>
          <a:xfrm>
            <a:off x="504523" y="488182"/>
            <a:ext cx="698106" cy="686320"/>
          </a:xfrm>
          <a:prstGeom prst="rect">
            <a:avLst/>
          </a:prstGeom>
        </p:spPr>
      </p:pic>
      <p:pic>
        <p:nvPicPr>
          <p:cNvPr id="3" name="Picture 2">
            <a:extLst>
              <a:ext uri="{FF2B5EF4-FFF2-40B4-BE49-F238E27FC236}">
                <a16:creationId xmlns:a16="http://schemas.microsoft.com/office/drawing/2014/main" id="{8E4B545C-3601-1C44-89AC-D1770F1D597E}"/>
              </a:ext>
            </a:extLst>
          </p:cNvPr>
          <p:cNvPicPr>
            <a:picLocks noChangeAspect="1"/>
          </p:cNvPicPr>
          <p:nvPr/>
        </p:nvPicPr>
        <p:blipFill>
          <a:blip r:embed="rId7"/>
          <a:stretch>
            <a:fillRect/>
          </a:stretch>
        </p:blipFill>
        <p:spPr>
          <a:xfrm>
            <a:off x="282638" y="2908734"/>
            <a:ext cx="3900999" cy="1457516"/>
          </a:xfrm>
          <a:prstGeom prst="rect">
            <a:avLst/>
          </a:prstGeom>
        </p:spPr>
      </p:pic>
      <p:pic>
        <p:nvPicPr>
          <p:cNvPr id="4" name="Picture 3">
            <a:extLst>
              <a:ext uri="{FF2B5EF4-FFF2-40B4-BE49-F238E27FC236}">
                <a16:creationId xmlns:a16="http://schemas.microsoft.com/office/drawing/2014/main" id="{D7968498-B253-CB4C-8EC3-46A4F894E388}"/>
              </a:ext>
            </a:extLst>
          </p:cNvPr>
          <p:cNvPicPr>
            <a:picLocks noChangeAspect="1"/>
          </p:cNvPicPr>
          <p:nvPr/>
        </p:nvPicPr>
        <p:blipFill>
          <a:blip r:embed="rId8"/>
          <a:stretch>
            <a:fillRect/>
          </a:stretch>
        </p:blipFill>
        <p:spPr>
          <a:xfrm>
            <a:off x="4513992" y="1850813"/>
            <a:ext cx="4660355" cy="3102049"/>
          </a:xfrm>
          <a:prstGeom prst="rect">
            <a:avLst/>
          </a:prstGeom>
        </p:spPr>
      </p:pic>
    </p:spTree>
    <p:extLst>
      <p:ext uri="{BB962C8B-B14F-4D97-AF65-F5344CB8AC3E}">
        <p14:creationId xmlns:p14="http://schemas.microsoft.com/office/powerpoint/2010/main" val="238983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pic>
        <p:nvPicPr>
          <p:cNvPr id="10" name="Shape 56"/>
          <p:cNvPicPr preferRelativeResize="0"/>
          <p:nvPr/>
        </p:nvPicPr>
        <p:blipFill>
          <a:blip r:embed="rId4"/>
          <a:stretch>
            <a:fillRect/>
          </a:stretch>
        </p:blipFill>
        <p:spPr>
          <a:xfrm>
            <a:off x="6328310" y="4476970"/>
            <a:ext cx="2407655" cy="370809"/>
          </a:xfrm>
          <a:prstGeom prst="rect">
            <a:avLst/>
          </a:prstGeom>
          <a:noFill/>
          <a:ln>
            <a:noFill/>
          </a:ln>
        </p:spPr>
      </p:pic>
      <p:pic>
        <p:nvPicPr>
          <p:cNvPr id="14" name="Picture 13"/>
          <p:cNvPicPr>
            <a:picLocks noChangeAspect="1"/>
          </p:cNvPicPr>
          <p:nvPr/>
        </p:nvPicPr>
        <p:blipFill>
          <a:blip r:embed="rId5"/>
          <a:stretch>
            <a:fillRect/>
          </a:stretch>
        </p:blipFill>
        <p:spPr>
          <a:xfrm>
            <a:off x="282638" y="4476970"/>
            <a:ext cx="1324623" cy="356068"/>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a:solidFill>
                  <a:srgbClr val="FF6F00"/>
                </a:solidFill>
                <a:uFillTx/>
                <a:latin typeface="Google Sans" panose="020B0503030502040204" pitchFamily="34" charset="0"/>
              </a:rPr>
              <a:t>Material Design </a:t>
            </a:r>
            <a:r>
              <a:rPr lang="en-US" sz="2400" b="1" dirty="0" err="1">
                <a:solidFill>
                  <a:srgbClr val="FF6F00"/>
                </a:solidFill>
                <a:uFillTx/>
                <a:latin typeface="Google Sans" panose="020B0503030502040204" pitchFamily="34" charset="0"/>
              </a:rPr>
              <a:t>là</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gì</a:t>
            </a:r>
            <a:r>
              <a:rPr lang="en-US" sz="2400" b="1" dirty="0">
                <a:solidFill>
                  <a:srgbClr val="FF6F00"/>
                </a:solidFill>
                <a:uFillTx/>
                <a:latin typeface="Google Sans" panose="020B0503030502040204" pitchFamily="34" charset="0"/>
              </a:rPr>
              <a:t>?</a:t>
            </a:r>
            <a:endParaRPr sz="2400" b="1" dirty="0">
              <a:solidFill>
                <a:srgbClr val="FF6F00"/>
              </a:solidFill>
              <a:uFillTx/>
              <a:latin typeface="Google Sans" panose="020B0503030502040204" pitchFamily="34" charset="0"/>
            </a:endParaRPr>
          </a:p>
        </p:txBody>
      </p:sp>
      <p:sp>
        <p:nvSpPr>
          <p:cNvPr id="18" name="Shape 71"/>
          <p:cNvSpPr txBox="1">
            <a:spLocks/>
          </p:cNvSpPr>
          <p:nvPr/>
        </p:nvSpPr>
        <p:spPr>
          <a:xfrm>
            <a:off x="944949" y="788810"/>
            <a:ext cx="7496483" cy="896053"/>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endParaRPr lang="vi-VN" dirty="0">
              <a:solidFill>
                <a:schemeClr val="bg1">
                  <a:lumMod val="90000"/>
                  <a:lumOff val="10000"/>
                </a:schemeClr>
              </a:solidFill>
              <a:latin typeface="Google Sans" panose="020B0503030502040204" pitchFamily="34" charset="0"/>
              <a:ea typeface="Roboto"/>
              <a:cs typeface="Roboto"/>
              <a:sym typeface="Roboto"/>
            </a:endParaRPr>
          </a:p>
          <a:p>
            <a:pPr marL="457200" lvl="0" indent="-317500">
              <a:lnSpc>
                <a:spcPct val="115000"/>
              </a:lnSpc>
              <a:buClr>
                <a:srgbClr val="FFFFFF"/>
              </a:buClr>
              <a:buSzPts val="1400"/>
              <a:buFont typeface="Roboto"/>
              <a:buChar char="●"/>
            </a:pPr>
            <a:r>
              <a:rPr lang="vi-VN" dirty="0">
                <a:solidFill>
                  <a:schemeClr val="bg1">
                    <a:lumMod val="90000"/>
                    <a:lumOff val="10000"/>
                  </a:schemeClr>
                </a:solidFill>
                <a:latin typeface="Google Sans" panose="020B0503030502040204" pitchFamily="34" charset="0"/>
                <a:ea typeface="Roboto"/>
                <a:cs typeface="Roboto"/>
                <a:sym typeface="Roboto"/>
              </a:rPr>
              <a:t>- Đặc biệt, nó </a:t>
            </a:r>
            <a:r>
              <a:rPr lang="vi-VN" b="1" dirty="0">
                <a:solidFill>
                  <a:schemeClr val="bg1">
                    <a:lumMod val="90000"/>
                    <a:lumOff val="10000"/>
                  </a:schemeClr>
                </a:solidFill>
                <a:latin typeface="Google Sans" panose="020B0503030502040204" pitchFamily="34" charset="0"/>
                <a:ea typeface="Roboto"/>
                <a:cs typeface="Roboto"/>
                <a:sym typeface="Roboto"/>
              </a:rPr>
              <a:t>phải đồng bộ trên mọi thiết bị:</a:t>
            </a:r>
            <a:r>
              <a:rPr lang="vi-VN" dirty="0">
                <a:solidFill>
                  <a:schemeClr val="bg1">
                    <a:lumMod val="90000"/>
                    <a:lumOff val="10000"/>
                  </a:schemeClr>
                </a:solidFill>
                <a:latin typeface="Google Sans" panose="020B0503030502040204" pitchFamily="34" charset="0"/>
                <a:ea typeface="Roboto"/>
                <a:cs typeface="Roboto"/>
                <a:sym typeface="Roboto"/>
              </a:rPr>
              <a:t> ví dụ 1 button trên mặt đồng hồ sẽ có những đặc tính về màu sắc, chuyển động…giống như trên tablet…</a:t>
            </a:r>
          </a:p>
        </p:txBody>
      </p:sp>
      <p:pic>
        <p:nvPicPr>
          <p:cNvPr id="8" name="Picture 7"/>
          <p:cNvPicPr>
            <a:picLocks noChangeAspect="1"/>
          </p:cNvPicPr>
          <p:nvPr/>
        </p:nvPicPr>
        <p:blipFill rotWithShape="1">
          <a:blip r:embed="rId6"/>
          <a:srcRect l="15546" b="13644"/>
          <a:stretch/>
        </p:blipFill>
        <p:spPr>
          <a:xfrm>
            <a:off x="504523" y="488182"/>
            <a:ext cx="698106" cy="686320"/>
          </a:xfrm>
          <a:prstGeom prst="rect">
            <a:avLst/>
          </a:prstGeom>
        </p:spPr>
      </p:pic>
      <p:pic>
        <p:nvPicPr>
          <p:cNvPr id="5" name="Picture 4">
            <a:extLst>
              <a:ext uri="{FF2B5EF4-FFF2-40B4-BE49-F238E27FC236}">
                <a16:creationId xmlns:a16="http://schemas.microsoft.com/office/drawing/2014/main" id="{CB9E98F2-B65E-374E-957E-FA5AFF02E761}"/>
              </a:ext>
            </a:extLst>
          </p:cNvPr>
          <p:cNvPicPr>
            <a:picLocks noChangeAspect="1"/>
          </p:cNvPicPr>
          <p:nvPr/>
        </p:nvPicPr>
        <p:blipFill>
          <a:blip r:embed="rId7"/>
          <a:stretch>
            <a:fillRect/>
          </a:stretch>
        </p:blipFill>
        <p:spPr>
          <a:xfrm>
            <a:off x="6077660" y="2509105"/>
            <a:ext cx="2658305" cy="1594983"/>
          </a:xfrm>
          <a:prstGeom prst="rect">
            <a:avLst/>
          </a:prstGeom>
        </p:spPr>
      </p:pic>
      <p:pic>
        <p:nvPicPr>
          <p:cNvPr id="7" name="Picture 6">
            <a:extLst>
              <a:ext uri="{FF2B5EF4-FFF2-40B4-BE49-F238E27FC236}">
                <a16:creationId xmlns:a16="http://schemas.microsoft.com/office/drawing/2014/main" id="{96A86FB7-C166-7B4E-B313-F3C3335850D0}"/>
              </a:ext>
            </a:extLst>
          </p:cNvPr>
          <p:cNvPicPr>
            <a:picLocks noChangeAspect="1"/>
          </p:cNvPicPr>
          <p:nvPr/>
        </p:nvPicPr>
        <p:blipFill>
          <a:blip r:embed="rId8"/>
          <a:stretch>
            <a:fillRect/>
          </a:stretch>
        </p:blipFill>
        <p:spPr>
          <a:xfrm>
            <a:off x="355761" y="2175972"/>
            <a:ext cx="3844199" cy="2162362"/>
          </a:xfrm>
          <a:prstGeom prst="rect">
            <a:avLst/>
          </a:prstGeom>
        </p:spPr>
      </p:pic>
      <p:pic>
        <p:nvPicPr>
          <p:cNvPr id="11" name="Picture 10">
            <a:extLst>
              <a:ext uri="{FF2B5EF4-FFF2-40B4-BE49-F238E27FC236}">
                <a16:creationId xmlns:a16="http://schemas.microsoft.com/office/drawing/2014/main" id="{E62E9B6C-4041-DA47-A95E-5C17EF03B706}"/>
              </a:ext>
            </a:extLst>
          </p:cNvPr>
          <p:cNvPicPr>
            <a:picLocks noChangeAspect="1"/>
          </p:cNvPicPr>
          <p:nvPr/>
        </p:nvPicPr>
        <p:blipFill>
          <a:blip r:embed="rId9"/>
          <a:stretch>
            <a:fillRect/>
          </a:stretch>
        </p:blipFill>
        <p:spPr>
          <a:xfrm>
            <a:off x="4306109" y="2019661"/>
            <a:ext cx="1427919" cy="2538523"/>
          </a:xfrm>
          <a:prstGeom prst="rect">
            <a:avLst/>
          </a:prstGeom>
        </p:spPr>
      </p:pic>
      <p:sp>
        <p:nvSpPr>
          <p:cNvPr id="16" name="Shape 71">
            <a:extLst>
              <a:ext uri="{FF2B5EF4-FFF2-40B4-BE49-F238E27FC236}">
                <a16:creationId xmlns:a16="http://schemas.microsoft.com/office/drawing/2014/main" id="{07874E87-C3FC-3C40-8C69-1280C42EFADA}"/>
              </a:ext>
            </a:extLst>
          </p:cNvPr>
          <p:cNvSpPr txBox="1">
            <a:spLocks/>
          </p:cNvSpPr>
          <p:nvPr/>
        </p:nvSpPr>
        <p:spPr>
          <a:xfrm>
            <a:off x="5840177" y="2172410"/>
            <a:ext cx="3561088" cy="300509"/>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r>
              <a:rPr lang="vi-VN" sz="1200" dirty="0">
                <a:solidFill>
                  <a:schemeClr val="bg1">
                    <a:lumMod val="90000"/>
                    <a:lumOff val="10000"/>
                  </a:schemeClr>
                </a:solidFill>
                <a:latin typeface="Google Sans" panose="020B0503030502040204" pitchFamily="34" charset="0"/>
                <a:ea typeface="Roboto"/>
                <a:cs typeface="Roboto"/>
                <a:sym typeface="Roboto"/>
              </a:rPr>
              <a:t>thậm chí giống như trên Google Glass!</a:t>
            </a:r>
          </a:p>
        </p:txBody>
      </p:sp>
    </p:spTree>
    <p:extLst>
      <p:ext uri="{BB962C8B-B14F-4D97-AF65-F5344CB8AC3E}">
        <p14:creationId xmlns:p14="http://schemas.microsoft.com/office/powerpoint/2010/main" val="1263277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pic>
        <p:nvPicPr>
          <p:cNvPr id="10" name="Shape 56"/>
          <p:cNvPicPr preferRelativeResize="0"/>
          <p:nvPr/>
        </p:nvPicPr>
        <p:blipFill>
          <a:blip r:embed="rId4"/>
          <a:stretch>
            <a:fillRect/>
          </a:stretch>
        </p:blipFill>
        <p:spPr>
          <a:xfrm>
            <a:off x="6328310" y="4476970"/>
            <a:ext cx="2407655" cy="370809"/>
          </a:xfrm>
          <a:prstGeom prst="rect">
            <a:avLst/>
          </a:prstGeom>
          <a:noFill/>
          <a:ln>
            <a:noFill/>
          </a:ln>
        </p:spPr>
      </p:pic>
      <p:pic>
        <p:nvPicPr>
          <p:cNvPr id="14" name="Picture 13"/>
          <p:cNvPicPr>
            <a:picLocks noChangeAspect="1"/>
          </p:cNvPicPr>
          <p:nvPr/>
        </p:nvPicPr>
        <p:blipFill>
          <a:blip r:embed="rId5"/>
          <a:stretch>
            <a:fillRect/>
          </a:stretch>
        </p:blipFill>
        <p:spPr>
          <a:xfrm>
            <a:off x="282638" y="4476970"/>
            <a:ext cx="1324623" cy="356068"/>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err="1">
                <a:solidFill>
                  <a:srgbClr val="FF6F00"/>
                </a:solidFill>
                <a:latin typeface="Google Sans" panose="020B0503030502040204" pitchFamily="34" charset="0"/>
              </a:rPr>
              <a:t>Nhận</a:t>
            </a:r>
            <a:r>
              <a:rPr lang="en-US" sz="2400" b="1" dirty="0">
                <a:solidFill>
                  <a:srgbClr val="FF6F00"/>
                </a:solidFill>
                <a:latin typeface="Google Sans" panose="020B0503030502040204" pitchFamily="34" charset="0"/>
              </a:rPr>
              <a:t> </a:t>
            </a:r>
            <a:r>
              <a:rPr lang="en-US" sz="2400" b="1" dirty="0" err="1">
                <a:solidFill>
                  <a:srgbClr val="FF6F00"/>
                </a:solidFill>
                <a:latin typeface="Google Sans" panose="020B0503030502040204" pitchFamily="34" charset="0"/>
              </a:rPr>
              <a:t>biết</a:t>
            </a:r>
            <a:r>
              <a:rPr lang="en-US" sz="2400" b="1" dirty="0">
                <a:solidFill>
                  <a:srgbClr val="FF6F00"/>
                </a:solidFill>
                <a:latin typeface="Google Sans" panose="020B0503030502040204" pitchFamily="34" charset="0"/>
              </a:rPr>
              <a:t> Material Design</a:t>
            </a:r>
            <a:endParaRPr sz="2400" b="1" dirty="0">
              <a:solidFill>
                <a:srgbClr val="FF6F00"/>
              </a:solidFill>
              <a:uFillTx/>
              <a:latin typeface="Google Sans" panose="020B0503030502040204" pitchFamily="34" charset="0"/>
            </a:endParaRPr>
          </a:p>
        </p:txBody>
      </p:sp>
      <p:sp>
        <p:nvSpPr>
          <p:cNvPr id="18" name="Shape 71"/>
          <p:cNvSpPr txBox="1">
            <a:spLocks/>
          </p:cNvSpPr>
          <p:nvPr/>
        </p:nvSpPr>
        <p:spPr>
          <a:xfrm>
            <a:off x="1202629" y="1216624"/>
            <a:ext cx="7133298" cy="596737"/>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r>
              <a:rPr lang="vi-VN" b="1" dirty="0">
                <a:solidFill>
                  <a:schemeClr val="bg1">
                    <a:lumMod val="90000"/>
                    <a:lumOff val="10000"/>
                  </a:schemeClr>
                </a:solidFill>
                <a:latin typeface="Google Sans" panose="020B0503030502040204" pitchFamily="34" charset="0"/>
                <a:ea typeface="Roboto"/>
                <a:cs typeface="Roboto"/>
                <a:sym typeface="Roboto"/>
              </a:rPr>
              <a:t>Surface, edges, realistic shadows and lighting are the main tools of material design.</a:t>
            </a:r>
          </a:p>
          <a:p>
            <a:pPr marL="139700" lvl="0">
              <a:lnSpc>
                <a:spcPct val="115000"/>
              </a:lnSpc>
              <a:buClr>
                <a:srgbClr val="FFFFFF"/>
              </a:buClr>
              <a:buSzPts val="1400"/>
            </a:pPr>
            <a:r>
              <a:rPr lang="vi-VN" sz="1200" dirty="0"/>
              <a:t>Bề mặt, cạnh, bóng tối và ánh sáng thực tế - là những quy tắc chính của thiết kế material design.</a:t>
            </a:r>
            <a:endParaRPr lang="vi-VN" sz="1200" dirty="0">
              <a:solidFill>
                <a:schemeClr val="bg1">
                  <a:lumMod val="90000"/>
                  <a:lumOff val="10000"/>
                </a:schemeClr>
              </a:solidFill>
              <a:latin typeface="Google Sans" panose="020B0503030502040204" pitchFamily="34" charset="0"/>
              <a:ea typeface="Roboto"/>
              <a:cs typeface="Roboto"/>
              <a:sym typeface="Roboto"/>
            </a:endParaRPr>
          </a:p>
        </p:txBody>
      </p:sp>
      <p:pic>
        <p:nvPicPr>
          <p:cNvPr id="8" name="Picture 7"/>
          <p:cNvPicPr>
            <a:picLocks noChangeAspect="1"/>
          </p:cNvPicPr>
          <p:nvPr/>
        </p:nvPicPr>
        <p:blipFill rotWithShape="1">
          <a:blip r:embed="rId6"/>
          <a:srcRect l="15546" b="13644"/>
          <a:stretch/>
        </p:blipFill>
        <p:spPr>
          <a:xfrm>
            <a:off x="504523" y="488182"/>
            <a:ext cx="698106" cy="686320"/>
          </a:xfrm>
          <a:prstGeom prst="rect">
            <a:avLst/>
          </a:prstGeom>
        </p:spPr>
      </p:pic>
      <p:pic>
        <p:nvPicPr>
          <p:cNvPr id="4" name="Picture 3">
            <a:extLst>
              <a:ext uri="{FF2B5EF4-FFF2-40B4-BE49-F238E27FC236}">
                <a16:creationId xmlns:a16="http://schemas.microsoft.com/office/drawing/2014/main" id="{FA246C2C-6619-4F40-A342-FF8B8CACD276}"/>
              </a:ext>
            </a:extLst>
          </p:cNvPr>
          <p:cNvPicPr>
            <a:picLocks noChangeAspect="1"/>
          </p:cNvPicPr>
          <p:nvPr/>
        </p:nvPicPr>
        <p:blipFill>
          <a:blip r:embed="rId7"/>
          <a:stretch>
            <a:fillRect/>
          </a:stretch>
        </p:blipFill>
        <p:spPr>
          <a:xfrm>
            <a:off x="788845" y="2048934"/>
            <a:ext cx="3667537" cy="2331680"/>
          </a:xfrm>
          <a:prstGeom prst="rect">
            <a:avLst/>
          </a:prstGeom>
        </p:spPr>
      </p:pic>
      <p:pic>
        <p:nvPicPr>
          <p:cNvPr id="6" name="Picture 5">
            <a:extLst>
              <a:ext uri="{FF2B5EF4-FFF2-40B4-BE49-F238E27FC236}">
                <a16:creationId xmlns:a16="http://schemas.microsoft.com/office/drawing/2014/main" id="{B0624D2D-8460-804A-993E-2E95CB61869D}"/>
              </a:ext>
            </a:extLst>
          </p:cNvPr>
          <p:cNvPicPr>
            <a:picLocks noChangeAspect="1"/>
          </p:cNvPicPr>
          <p:nvPr/>
        </p:nvPicPr>
        <p:blipFill>
          <a:blip r:embed="rId8"/>
          <a:stretch>
            <a:fillRect/>
          </a:stretch>
        </p:blipFill>
        <p:spPr>
          <a:xfrm>
            <a:off x="4773894" y="2048934"/>
            <a:ext cx="3667538" cy="2331680"/>
          </a:xfrm>
          <a:prstGeom prst="rect">
            <a:avLst/>
          </a:prstGeom>
        </p:spPr>
      </p:pic>
    </p:spTree>
    <p:extLst>
      <p:ext uri="{BB962C8B-B14F-4D97-AF65-F5344CB8AC3E}">
        <p14:creationId xmlns:p14="http://schemas.microsoft.com/office/powerpoint/2010/main" val="794613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pic>
        <p:nvPicPr>
          <p:cNvPr id="10" name="Shape 56"/>
          <p:cNvPicPr preferRelativeResize="0"/>
          <p:nvPr/>
        </p:nvPicPr>
        <p:blipFill>
          <a:blip r:embed="rId4"/>
          <a:stretch>
            <a:fillRect/>
          </a:stretch>
        </p:blipFill>
        <p:spPr>
          <a:xfrm>
            <a:off x="6328310" y="4476970"/>
            <a:ext cx="2407655" cy="370809"/>
          </a:xfrm>
          <a:prstGeom prst="rect">
            <a:avLst/>
          </a:prstGeom>
          <a:noFill/>
          <a:ln>
            <a:noFill/>
          </a:ln>
        </p:spPr>
      </p:pic>
      <p:pic>
        <p:nvPicPr>
          <p:cNvPr id="14" name="Picture 13"/>
          <p:cNvPicPr>
            <a:picLocks noChangeAspect="1"/>
          </p:cNvPicPr>
          <p:nvPr/>
        </p:nvPicPr>
        <p:blipFill>
          <a:blip r:embed="rId5"/>
          <a:stretch>
            <a:fillRect/>
          </a:stretch>
        </p:blipFill>
        <p:spPr>
          <a:xfrm>
            <a:off x="282638" y="4476970"/>
            <a:ext cx="1324623" cy="356068"/>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lvl="0"/>
            <a:r>
              <a:rPr lang="en-US" sz="2400" b="1" dirty="0" err="1">
                <a:solidFill>
                  <a:srgbClr val="FF6F00"/>
                </a:solidFill>
                <a:latin typeface="Google Sans" panose="020B0503030502040204" pitchFamily="34" charset="0"/>
              </a:rPr>
              <a:t>Nhận</a:t>
            </a:r>
            <a:r>
              <a:rPr lang="en-US" sz="2400" b="1" dirty="0">
                <a:solidFill>
                  <a:srgbClr val="FF6F00"/>
                </a:solidFill>
                <a:latin typeface="Google Sans" panose="020B0503030502040204" pitchFamily="34" charset="0"/>
              </a:rPr>
              <a:t> </a:t>
            </a:r>
            <a:r>
              <a:rPr lang="en-US" sz="2400" b="1" dirty="0" err="1">
                <a:solidFill>
                  <a:srgbClr val="FF6F00"/>
                </a:solidFill>
                <a:latin typeface="Google Sans" panose="020B0503030502040204" pitchFamily="34" charset="0"/>
              </a:rPr>
              <a:t>biết</a:t>
            </a:r>
            <a:r>
              <a:rPr lang="en-US" sz="2400" b="1" dirty="0">
                <a:solidFill>
                  <a:srgbClr val="FF6F00"/>
                </a:solidFill>
                <a:latin typeface="Google Sans" panose="020B0503030502040204" pitchFamily="34" charset="0"/>
              </a:rPr>
              <a:t> Material Design</a:t>
            </a:r>
          </a:p>
        </p:txBody>
      </p:sp>
      <p:pic>
        <p:nvPicPr>
          <p:cNvPr id="8" name="Picture 7"/>
          <p:cNvPicPr>
            <a:picLocks noChangeAspect="1"/>
          </p:cNvPicPr>
          <p:nvPr/>
        </p:nvPicPr>
        <p:blipFill rotWithShape="1">
          <a:blip r:embed="rId6"/>
          <a:srcRect l="15546" b="13644"/>
          <a:stretch/>
        </p:blipFill>
        <p:spPr>
          <a:xfrm>
            <a:off x="504523" y="488182"/>
            <a:ext cx="698106" cy="686320"/>
          </a:xfrm>
          <a:prstGeom prst="rect">
            <a:avLst/>
          </a:prstGeom>
        </p:spPr>
      </p:pic>
      <p:pic>
        <p:nvPicPr>
          <p:cNvPr id="11" name="Picture 10">
            <a:extLst>
              <a:ext uri="{FF2B5EF4-FFF2-40B4-BE49-F238E27FC236}">
                <a16:creationId xmlns:a16="http://schemas.microsoft.com/office/drawing/2014/main" id="{33ACF9D5-4EE1-CF42-B85A-1A75255E0EBE}"/>
              </a:ext>
            </a:extLst>
          </p:cNvPr>
          <p:cNvPicPr>
            <a:picLocks noChangeAspect="1"/>
          </p:cNvPicPr>
          <p:nvPr/>
        </p:nvPicPr>
        <p:blipFill>
          <a:blip r:embed="rId7"/>
          <a:stretch>
            <a:fillRect/>
          </a:stretch>
        </p:blipFill>
        <p:spPr>
          <a:xfrm>
            <a:off x="282638" y="2195409"/>
            <a:ext cx="4002632" cy="1573377"/>
          </a:xfrm>
          <a:prstGeom prst="rect">
            <a:avLst/>
          </a:prstGeom>
        </p:spPr>
      </p:pic>
      <p:pic>
        <p:nvPicPr>
          <p:cNvPr id="23" name="Picture 22">
            <a:extLst>
              <a:ext uri="{FF2B5EF4-FFF2-40B4-BE49-F238E27FC236}">
                <a16:creationId xmlns:a16="http://schemas.microsoft.com/office/drawing/2014/main" id="{FDAFB144-91C6-FD4B-886A-C8CDFF7F0CD8}"/>
              </a:ext>
            </a:extLst>
          </p:cNvPr>
          <p:cNvPicPr>
            <a:picLocks noChangeAspect="1"/>
          </p:cNvPicPr>
          <p:nvPr/>
        </p:nvPicPr>
        <p:blipFill>
          <a:blip r:embed="rId8"/>
          <a:stretch>
            <a:fillRect/>
          </a:stretch>
        </p:blipFill>
        <p:spPr>
          <a:xfrm>
            <a:off x="4784651" y="1301905"/>
            <a:ext cx="3951314" cy="3016169"/>
          </a:xfrm>
          <a:prstGeom prst="rect">
            <a:avLst/>
          </a:prstGeom>
        </p:spPr>
      </p:pic>
    </p:spTree>
    <p:extLst>
      <p:ext uri="{BB962C8B-B14F-4D97-AF65-F5344CB8AC3E}">
        <p14:creationId xmlns:p14="http://schemas.microsoft.com/office/powerpoint/2010/main" val="417467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0" y="-212660"/>
            <a:ext cx="9144000" cy="5140990"/>
          </a:xfrm>
          <a:prstGeom prst="rect">
            <a:avLst/>
          </a:prstGeom>
        </p:spPr>
      </p:pic>
      <p:pic>
        <p:nvPicPr>
          <p:cNvPr id="10" name="Shape 56"/>
          <p:cNvPicPr preferRelativeResize="0"/>
          <p:nvPr/>
        </p:nvPicPr>
        <p:blipFill>
          <a:blip r:embed="rId4"/>
          <a:stretch>
            <a:fillRect/>
          </a:stretch>
        </p:blipFill>
        <p:spPr>
          <a:xfrm>
            <a:off x="6328310" y="4476970"/>
            <a:ext cx="2407655" cy="370809"/>
          </a:xfrm>
          <a:prstGeom prst="rect">
            <a:avLst/>
          </a:prstGeom>
          <a:noFill/>
          <a:ln>
            <a:noFill/>
          </a:ln>
        </p:spPr>
      </p:pic>
      <p:pic>
        <p:nvPicPr>
          <p:cNvPr id="14" name="Picture 13"/>
          <p:cNvPicPr>
            <a:picLocks noChangeAspect="1"/>
          </p:cNvPicPr>
          <p:nvPr/>
        </p:nvPicPr>
        <p:blipFill>
          <a:blip r:embed="rId5"/>
          <a:stretch>
            <a:fillRect/>
          </a:stretch>
        </p:blipFill>
        <p:spPr>
          <a:xfrm>
            <a:off x="282638" y="4476970"/>
            <a:ext cx="1324623" cy="356068"/>
          </a:xfrm>
          <a:prstGeom prst="rect">
            <a:avLst/>
          </a:prstGeom>
        </p:spPr>
      </p:pic>
      <p:sp>
        <p:nvSpPr>
          <p:cNvPr id="15" name="Shape 73"/>
          <p:cNvSpPr txBox="1">
            <a:spLocks/>
          </p:cNvSpPr>
          <p:nvPr/>
        </p:nvSpPr>
        <p:spPr>
          <a:xfrm>
            <a:off x="1405532" y="341666"/>
            <a:ext cx="7035900" cy="694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err="1">
                <a:solidFill>
                  <a:srgbClr val="FF6F00"/>
                </a:solidFill>
                <a:uFillTx/>
                <a:latin typeface="Google Sans" panose="020B0503030502040204" pitchFamily="34" charset="0"/>
              </a:rPr>
              <a:t>Ý</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nghĩa</a:t>
            </a:r>
            <a:r>
              <a:rPr lang="en-US" sz="2400" b="1" dirty="0">
                <a:solidFill>
                  <a:srgbClr val="FF6F00"/>
                </a:solidFill>
                <a:uFillTx/>
                <a:latin typeface="Google Sans" panose="020B0503030502040204" pitchFamily="34" charset="0"/>
              </a:rPr>
              <a:t> </a:t>
            </a:r>
            <a:r>
              <a:rPr lang="en-US" sz="2400" b="1" dirty="0" err="1">
                <a:solidFill>
                  <a:srgbClr val="FF6F00"/>
                </a:solidFill>
                <a:uFillTx/>
                <a:latin typeface="Google Sans" panose="020B0503030502040204" pitchFamily="34" charset="0"/>
              </a:rPr>
              <a:t>của</a:t>
            </a:r>
            <a:r>
              <a:rPr lang="en-US" sz="2400" b="1" dirty="0">
                <a:solidFill>
                  <a:srgbClr val="FF6F00"/>
                </a:solidFill>
                <a:uFillTx/>
                <a:latin typeface="Google Sans" panose="020B0503030502040204" pitchFamily="34" charset="0"/>
              </a:rPr>
              <a:t> Material Design</a:t>
            </a:r>
            <a:endParaRPr sz="2400" b="1" dirty="0">
              <a:solidFill>
                <a:srgbClr val="FF6F00"/>
              </a:solidFill>
              <a:uFillTx/>
              <a:latin typeface="Google Sans" panose="020B0503030502040204" pitchFamily="34" charset="0"/>
            </a:endParaRPr>
          </a:p>
        </p:txBody>
      </p:sp>
      <p:sp>
        <p:nvSpPr>
          <p:cNvPr id="18" name="Shape 71"/>
          <p:cNvSpPr txBox="1">
            <a:spLocks/>
          </p:cNvSpPr>
          <p:nvPr/>
        </p:nvSpPr>
        <p:spPr>
          <a:xfrm>
            <a:off x="1202629" y="1216624"/>
            <a:ext cx="7133298" cy="877990"/>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r>
              <a:rPr lang="vi-VN" b="1" dirty="0">
                <a:solidFill>
                  <a:schemeClr val="bg1">
                    <a:lumMod val="90000"/>
                    <a:lumOff val="10000"/>
                  </a:schemeClr>
                </a:solidFill>
                <a:latin typeface="Google Sans" panose="020B0503030502040204" pitchFamily="34" charset="0"/>
                <a:ea typeface="Roboto"/>
                <a:cs typeface="Roboto"/>
                <a:sym typeface="Roboto"/>
              </a:rPr>
              <a:t>Material Design là một ngôn ngữ thiết kế được GG tạo ra nhằm “phát triển một hệ thống nền duy nhất cho phép xây dựng các trải nghiệm đồng bộ giữa nhiều loại và kích thước thiết bị khác nhau.”</a:t>
            </a:r>
          </a:p>
          <a:p>
            <a:pPr marL="139700" lvl="0">
              <a:lnSpc>
                <a:spcPct val="115000"/>
              </a:lnSpc>
              <a:buClr>
                <a:srgbClr val="FFFFFF"/>
              </a:buClr>
              <a:buSzPts val="1400"/>
            </a:pPr>
            <a:endParaRPr lang="vi-VN" b="1" dirty="0">
              <a:solidFill>
                <a:schemeClr val="bg1">
                  <a:lumMod val="90000"/>
                  <a:lumOff val="10000"/>
                </a:schemeClr>
              </a:solidFill>
              <a:latin typeface="Google Sans" panose="020B0503030502040204" pitchFamily="34" charset="0"/>
              <a:ea typeface="Roboto"/>
              <a:cs typeface="Roboto"/>
              <a:sym typeface="Roboto"/>
            </a:endParaRPr>
          </a:p>
        </p:txBody>
      </p:sp>
      <p:pic>
        <p:nvPicPr>
          <p:cNvPr id="8" name="Picture 7"/>
          <p:cNvPicPr>
            <a:picLocks noChangeAspect="1"/>
          </p:cNvPicPr>
          <p:nvPr/>
        </p:nvPicPr>
        <p:blipFill rotWithShape="1">
          <a:blip r:embed="rId6"/>
          <a:srcRect l="15546" b="13644"/>
          <a:stretch/>
        </p:blipFill>
        <p:spPr>
          <a:xfrm>
            <a:off x="504523" y="488182"/>
            <a:ext cx="698106" cy="686320"/>
          </a:xfrm>
          <a:prstGeom prst="rect">
            <a:avLst/>
          </a:prstGeom>
        </p:spPr>
      </p:pic>
      <p:sp>
        <p:nvSpPr>
          <p:cNvPr id="12" name="Shape 71">
            <a:extLst>
              <a:ext uri="{FF2B5EF4-FFF2-40B4-BE49-F238E27FC236}">
                <a16:creationId xmlns:a16="http://schemas.microsoft.com/office/drawing/2014/main" id="{F7894CCC-039A-D349-86EB-336E78D01859}"/>
              </a:ext>
            </a:extLst>
          </p:cNvPr>
          <p:cNvSpPr txBox="1">
            <a:spLocks/>
          </p:cNvSpPr>
          <p:nvPr/>
        </p:nvSpPr>
        <p:spPr>
          <a:xfrm>
            <a:off x="1202629" y="2381692"/>
            <a:ext cx="2742050" cy="1036529"/>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r>
              <a:rPr lang="vi-VN" b="1" dirty="0">
                <a:solidFill>
                  <a:schemeClr val="bg1">
                    <a:lumMod val="90000"/>
                    <a:lumOff val="10000"/>
                  </a:schemeClr>
                </a:solidFill>
                <a:latin typeface="Google Sans" panose="020B0503030502040204" pitchFamily="34" charset="0"/>
                <a:ea typeface="Roboto"/>
                <a:cs typeface="Roboto"/>
                <a:sym typeface="Roboto"/>
              </a:rPr>
              <a:t>Về mặt kỹ thuật:</a:t>
            </a:r>
          </a:p>
          <a:p>
            <a:pPr marL="139700" lvl="0">
              <a:lnSpc>
                <a:spcPct val="115000"/>
              </a:lnSpc>
              <a:buClr>
                <a:srgbClr val="FFFFFF"/>
              </a:buClr>
              <a:buSzPts val="1400"/>
            </a:pPr>
            <a:r>
              <a:rPr lang="vi-VN" b="1" i="1" dirty="0">
                <a:solidFill>
                  <a:schemeClr val="bg1">
                    <a:lumMod val="90000"/>
                    <a:lumOff val="10000"/>
                  </a:schemeClr>
                </a:solidFill>
                <a:latin typeface="Google Sans" panose="020B0503030502040204" pitchFamily="34" charset="0"/>
                <a:ea typeface="Roboto"/>
                <a:cs typeface="Roboto"/>
                <a:sym typeface="Roboto"/>
              </a:rPr>
              <a:t>Người dùng: </a:t>
            </a:r>
            <a:r>
              <a:rPr lang="vi-VN" dirty="0">
                <a:solidFill>
                  <a:schemeClr val="bg1">
                    <a:lumMod val="90000"/>
                    <a:lumOff val="10000"/>
                  </a:schemeClr>
                </a:solidFill>
                <a:latin typeface="Google Sans" panose="020B0503030502040204" pitchFamily="34" charset="0"/>
                <a:ea typeface="Roboto"/>
                <a:cs typeface="Roboto"/>
                <a:sym typeface="Roboto"/>
              </a:rPr>
              <a:t>có thể sử dụng thành thục trên nhiều thiết bị.</a:t>
            </a:r>
          </a:p>
        </p:txBody>
      </p:sp>
      <p:pic>
        <p:nvPicPr>
          <p:cNvPr id="22" name="Picture 21">
            <a:extLst>
              <a:ext uri="{FF2B5EF4-FFF2-40B4-BE49-F238E27FC236}">
                <a16:creationId xmlns:a16="http://schemas.microsoft.com/office/drawing/2014/main" id="{23B6F221-22AC-FE44-A9E5-1CA59A17AD55}"/>
              </a:ext>
            </a:extLst>
          </p:cNvPr>
          <p:cNvPicPr>
            <a:picLocks noChangeAspect="1"/>
          </p:cNvPicPr>
          <p:nvPr/>
        </p:nvPicPr>
        <p:blipFill>
          <a:blip r:embed="rId7"/>
          <a:stretch>
            <a:fillRect/>
          </a:stretch>
        </p:blipFill>
        <p:spPr>
          <a:xfrm>
            <a:off x="4192711" y="1969530"/>
            <a:ext cx="4271197" cy="2283493"/>
          </a:xfrm>
          <a:prstGeom prst="rect">
            <a:avLst/>
          </a:prstGeom>
        </p:spPr>
      </p:pic>
    </p:spTree>
    <p:extLst>
      <p:ext uri="{BB962C8B-B14F-4D97-AF65-F5344CB8AC3E}">
        <p14:creationId xmlns:p14="http://schemas.microsoft.com/office/powerpoint/2010/main" val="87440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pic>
        <p:nvPicPr>
          <p:cNvPr id="10" name="Shape 56"/>
          <p:cNvPicPr preferRelativeResize="0"/>
          <p:nvPr/>
        </p:nvPicPr>
        <p:blipFill>
          <a:blip r:embed="rId3"/>
          <a:stretch>
            <a:fillRect/>
          </a:stretch>
        </p:blipFill>
        <p:spPr>
          <a:xfrm>
            <a:off x="6328310" y="4476970"/>
            <a:ext cx="2407655" cy="370809"/>
          </a:xfrm>
          <a:prstGeom prst="rect">
            <a:avLst/>
          </a:prstGeom>
          <a:noFill/>
          <a:ln>
            <a:noFill/>
          </a:ln>
        </p:spPr>
      </p:pic>
      <p:pic>
        <p:nvPicPr>
          <p:cNvPr id="14" name="Picture 13"/>
          <p:cNvPicPr>
            <a:picLocks noChangeAspect="1"/>
          </p:cNvPicPr>
          <p:nvPr/>
        </p:nvPicPr>
        <p:blipFill>
          <a:blip r:embed="rId4"/>
          <a:stretch>
            <a:fillRect/>
          </a:stretch>
        </p:blipFill>
        <p:spPr>
          <a:xfrm>
            <a:off x="282638" y="4476970"/>
            <a:ext cx="1324623" cy="356068"/>
          </a:xfrm>
          <a:prstGeom prst="rect">
            <a:avLst/>
          </a:prstGeom>
        </p:spPr>
      </p:pic>
      <p:sp>
        <p:nvSpPr>
          <p:cNvPr id="12" name="Shape 71">
            <a:extLst>
              <a:ext uri="{FF2B5EF4-FFF2-40B4-BE49-F238E27FC236}">
                <a16:creationId xmlns:a16="http://schemas.microsoft.com/office/drawing/2014/main" id="{F7894CCC-039A-D349-86EB-336E78D01859}"/>
              </a:ext>
            </a:extLst>
          </p:cNvPr>
          <p:cNvSpPr txBox="1">
            <a:spLocks/>
          </p:cNvSpPr>
          <p:nvPr/>
        </p:nvSpPr>
        <p:spPr>
          <a:xfrm>
            <a:off x="282638" y="318220"/>
            <a:ext cx="2742050" cy="1340110"/>
          </a:xfrm>
          <a:prstGeom prst="rect">
            <a:avLst/>
          </a:prstGeom>
          <a:noFill/>
          <a:ln>
            <a:noFill/>
          </a:ln>
        </p:spPr>
        <p:txBody>
          <a:bodyPr spcFirstLastPara="1" wrap="square" lIns="91425" tIns="91425" rIns="91425" bIns="91425" anchor="ctr" anchorCtr="0">
            <a:noAutofit/>
          </a:bodyPr>
          <a:lstStyle/>
          <a:p>
            <a:pPr marL="139700" lvl="0">
              <a:lnSpc>
                <a:spcPct val="115000"/>
              </a:lnSpc>
              <a:buClr>
                <a:srgbClr val="FFFFFF"/>
              </a:buClr>
              <a:buSzPts val="1400"/>
            </a:pPr>
            <a:endParaRPr lang="vi-VN" dirty="0">
              <a:solidFill>
                <a:schemeClr val="bg1">
                  <a:lumMod val="90000"/>
                  <a:lumOff val="10000"/>
                </a:schemeClr>
              </a:solidFill>
              <a:latin typeface="Google Sans" panose="020B0503030502040204" pitchFamily="34" charset="0"/>
              <a:ea typeface="Roboto"/>
              <a:cs typeface="Roboto"/>
              <a:sym typeface="Roboto"/>
            </a:endParaRPr>
          </a:p>
          <a:p>
            <a:pPr marL="139700" lvl="0">
              <a:lnSpc>
                <a:spcPct val="115000"/>
              </a:lnSpc>
              <a:buClr>
                <a:srgbClr val="FFFFFF"/>
              </a:buClr>
              <a:buSzPts val="1400"/>
            </a:pPr>
            <a:r>
              <a:rPr lang="vi-VN" b="1" i="1" dirty="0">
                <a:solidFill>
                  <a:schemeClr val="bg1">
                    <a:lumMod val="90000"/>
                    <a:lumOff val="10000"/>
                  </a:schemeClr>
                </a:solidFill>
                <a:latin typeface="Google Sans" panose="020B0503030502040204" pitchFamily="34" charset="0"/>
                <a:ea typeface="Roboto"/>
                <a:cs typeface="Roboto"/>
                <a:sym typeface="Roboto"/>
              </a:rPr>
              <a:t>Các lập trình viên</a:t>
            </a:r>
            <a:r>
              <a:rPr lang="vi-VN" dirty="0">
                <a:solidFill>
                  <a:schemeClr val="bg1">
                    <a:lumMod val="90000"/>
                    <a:lumOff val="10000"/>
                  </a:schemeClr>
                </a:solidFill>
                <a:latin typeface="Google Sans" panose="020B0503030502040204" pitchFamily="34" charset="0"/>
                <a:ea typeface="Roboto"/>
                <a:cs typeface="Roboto"/>
                <a:sym typeface="Roboto"/>
              </a:rPr>
              <a:t>: có thể đảm bảo sự trải nghiệm của người dùng là như nhau, không quan trọng họ đang sử dụng thiết bị gì.</a:t>
            </a:r>
          </a:p>
        </p:txBody>
      </p:sp>
      <p:pic>
        <p:nvPicPr>
          <p:cNvPr id="5" name="Picture 4">
            <a:extLst>
              <a:ext uri="{FF2B5EF4-FFF2-40B4-BE49-F238E27FC236}">
                <a16:creationId xmlns:a16="http://schemas.microsoft.com/office/drawing/2014/main" id="{89EC163B-6D30-A841-8748-AB8CED88D69D}"/>
              </a:ext>
            </a:extLst>
          </p:cNvPr>
          <p:cNvPicPr>
            <a:picLocks noChangeAspect="1"/>
          </p:cNvPicPr>
          <p:nvPr/>
        </p:nvPicPr>
        <p:blipFill>
          <a:blip r:embed="rId5"/>
          <a:stretch>
            <a:fillRect/>
          </a:stretch>
        </p:blipFill>
        <p:spPr>
          <a:xfrm>
            <a:off x="3997531" y="1211703"/>
            <a:ext cx="5146469" cy="2995245"/>
          </a:xfrm>
          <a:prstGeom prst="rect">
            <a:avLst/>
          </a:prstGeom>
        </p:spPr>
      </p:pic>
      <p:pic>
        <p:nvPicPr>
          <p:cNvPr id="7" name="Picture 6">
            <a:extLst>
              <a:ext uri="{FF2B5EF4-FFF2-40B4-BE49-F238E27FC236}">
                <a16:creationId xmlns:a16="http://schemas.microsoft.com/office/drawing/2014/main" id="{0BF1C68D-83A8-3641-9B8F-B2BCDD0032B7}"/>
              </a:ext>
            </a:extLst>
          </p:cNvPr>
          <p:cNvPicPr>
            <a:picLocks noChangeAspect="1"/>
          </p:cNvPicPr>
          <p:nvPr/>
        </p:nvPicPr>
        <p:blipFill>
          <a:blip r:embed="rId6"/>
          <a:stretch>
            <a:fillRect/>
          </a:stretch>
        </p:blipFill>
        <p:spPr>
          <a:xfrm>
            <a:off x="0" y="1855452"/>
            <a:ext cx="3838841" cy="2992327"/>
          </a:xfrm>
          <a:prstGeom prst="rect">
            <a:avLst/>
          </a:prstGeom>
        </p:spPr>
      </p:pic>
    </p:spTree>
    <p:extLst>
      <p:ext uri="{BB962C8B-B14F-4D97-AF65-F5344CB8AC3E}">
        <p14:creationId xmlns:p14="http://schemas.microsoft.com/office/powerpoint/2010/main" val="125877140"/>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5245</TotalTime>
  <Words>1483</Words>
  <Application>Microsoft Macintosh PowerPoint</Application>
  <PresentationFormat>On-screen Show (16:9)</PresentationFormat>
  <Paragraphs>105</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Google Sans</vt:lpstr>
      <vt:lpstr>Open Sans</vt:lpstr>
      <vt:lpstr>Roboto</vt:lpstr>
      <vt:lpstr>Simple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Virtual Assistant</dc:title>
  <cp:lastModifiedBy>Microsoft Office User</cp:lastModifiedBy>
  <cp:revision>82</cp:revision>
  <dcterms:modified xsi:type="dcterms:W3CDTF">2018-07-20T09:07:01Z</dcterms:modified>
</cp:coreProperties>
</file>